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0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theme/themeOverride10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6.xml" ContentType="application/vnd.openxmlformats-officedocument.presentationml.notesSlide+xml"/>
  <Override PartName="/ppt/ink/ink8.xml" ContentType="application/inkml+xml"/>
  <Override PartName="/ppt/ink/ink9.xml" ContentType="application/inkml+xml"/>
  <Override PartName="/ppt/ink/ink10.xml" ContentType="application/inkml+xml"/>
  <Override PartName="/ppt/theme/themeOverride16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5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6.xml" ContentType="application/vnd.openxmlformats-officedocument.presentationml.notesSlide+xml"/>
  <Override PartName="/ppt/theme/themeOverride25.xml" ContentType="application/vnd.openxmlformats-officedocument.themeOverride+xml"/>
  <Override PartName="/ppt/notesSlides/notesSlide27.xml" ContentType="application/vnd.openxmlformats-officedocument.presentationml.notesSlide+xml"/>
  <Override PartName="/ppt/theme/themeOverride26.xml" ContentType="application/vnd.openxmlformats-officedocument.themeOverride+xml"/>
  <Override PartName="/ppt/notesSlides/notesSlide28.xml" ContentType="application/vnd.openxmlformats-officedocument.presentationml.notesSlide+xml"/>
  <Override PartName="/ppt/theme/themeOverride27.xml" ContentType="application/vnd.openxmlformats-officedocument.themeOverride+xml"/>
  <Override PartName="/ppt/notesSlides/notesSlide2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5" r:id="rId1"/>
    <p:sldMasterId id="2147483697" r:id="rId2"/>
  </p:sldMasterIdLst>
  <p:notesMasterIdLst>
    <p:notesMasterId r:id="rId34"/>
  </p:notesMasterIdLst>
  <p:sldIdLst>
    <p:sldId id="281" r:id="rId3"/>
    <p:sldId id="2147481887" r:id="rId4"/>
    <p:sldId id="3468" r:id="rId5"/>
    <p:sldId id="3447" r:id="rId6"/>
    <p:sldId id="3469" r:id="rId7"/>
    <p:sldId id="3470" r:id="rId8"/>
    <p:sldId id="3471" r:id="rId9"/>
    <p:sldId id="3472" r:id="rId10"/>
    <p:sldId id="3473" r:id="rId11"/>
    <p:sldId id="3474" r:id="rId12"/>
    <p:sldId id="3475" r:id="rId13"/>
    <p:sldId id="3476" r:id="rId14"/>
    <p:sldId id="3477" r:id="rId15"/>
    <p:sldId id="3513" r:id="rId16"/>
    <p:sldId id="3514" r:id="rId17"/>
    <p:sldId id="3478" r:id="rId18"/>
    <p:sldId id="3479" r:id="rId19"/>
    <p:sldId id="3480" r:id="rId20"/>
    <p:sldId id="3455" r:id="rId21"/>
    <p:sldId id="3481" r:id="rId22"/>
    <p:sldId id="3482" r:id="rId23"/>
    <p:sldId id="2147481890" r:id="rId24"/>
    <p:sldId id="3483" r:id="rId25"/>
    <p:sldId id="3450" r:id="rId26"/>
    <p:sldId id="3453" r:id="rId27"/>
    <p:sldId id="3515" r:id="rId28"/>
    <p:sldId id="3492" r:id="rId29"/>
    <p:sldId id="3516" r:id="rId30"/>
    <p:sldId id="3451" r:id="rId31"/>
    <p:sldId id="3517" r:id="rId32"/>
    <p:sldId id="2147481888" r:id="rId33"/>
  </p:sldIdLst>
  <p:sldSz cx="12192000" cy="6858000"/>
  <p:notesSz cx="6858000" cy="9144000"/>
  <p:defaultTextStyle>
    <a:defPPr>
      <a:defRPr lang="en-EE"/>
    </a:defPPr>
    <a:lvl1pPr marL="0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63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45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27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09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90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A7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0F92E7-BBE1-4810-B705-7F5DAD5393F7}" v="1" dt="2026-10-12T08:59:52.7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08"/>
    <p:restoredTop sz="94674"/>
  </p:normalViewPr>
  <p:slideViewPr>
    <p:cSldViewPr snapToGrid="0" snapToObjects="1">
      <p:cViewPr varScale="1">
        <p:scale>
          <a:sx n="105" d="100"/>
          <a:sy n="105" d="100"/>
        </p:scale>
        <p:origin x="99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microsoft.com/office/2015/10/relationships/revisionInfo" Target="revisionInfo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8T08:18:25.8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5250 77 24575,'-3'-5'0,"1"1"0,-1-1 0,0 0 0,0 1 0,0-1 0,-1 1 0,1 0 0,-1 0 0,0 0 0,0 1 0,-1-1 0,1 1 0,-8-4 0,5 4 0,1 1 0,-2-1 0,1 1 0,0 0 0,0 1 0,0 0 0,-1 0 0,1 1 0,-1 0 0,1 0 0,0 0 0,-1 1 0,1 0 0,0 1 0,-1-1 0,1 1 0,0 1 0,0 0 0,1 0 0,-1 0 0,0 0 0,1 1 0,0 0 0,0 1 0,0 0 0,1-1 0,-1 2 0,1-1 0,0 1 0,-6 9 0,-14 21 0,-44 49 0,64-79 0,-9 11 0,-1-1 0,-29 25 0,39-37 0,-1-1 0,0 1 0,1-1 0,-1 1 0,0-2 0,-1 1 0,1-1 0,-1 0 0,1 0 0,-1-1 0,1 1 0,-1-2 0,-7 1 0,-98-3 0,-82 3 0,185 0 0,0 1 0,1 0 0,-1 0 0,0 1 0,1 0 0,0 0 0,0 1 0,0 0 0,-11 8 0,-3 3 0,-34 34 0,39-33 0,-75 56 0,13-13 0,68-51 0,-1 0 0,1-1 0,-1-1 0,-1 0 0,1-1 0,-1 0 0,0-1 0,-21 4 0,18-4 0,1 0 0,0 1 0,0 1 0,0 0 0,-19 11 0,-5 12 0,29-21 0,0 0 0,-1-1 0,1 0 0,-15 6 0,-76 23 0,71-27 0,1 1 0,-47 24 0,-10 4 0,59-28 0,-45 25 0,44-18 0,-1 1 0,2 1 0,1 1 0,0 2 0,2 0 0,0 2 0,2 1 0,0 0 0,-22 36 0,9-11 0,-3-2 0,-1-2 0,-88 79 0,125-123 0,-12 14 0,0 0 0,-22 33 0,-7 11 0,-23 23 0,32-38 0,-46 45 0,13-20 0,7-15 0,41-37 0,0-1 0,-1 0 0,-1-1 0,-25 14 0,31-22 0,0 1 0,1 0 0,0 0 0,1 2 0,0 0 0,-16 17 0,8-7 0,-2 0 0,-24 17 0,-19 15 0,56-45 0,0-1 0,-1 0 0,0 0 0,-16 6 0,-15 10 0,-12 9 0,-1-2 0,-2-2 0,-62 20 0,-76 28 0,178-71 0,-2 0 0,1 1 0,-27 13 0,28-12 0,-1-1 0,0 0 0,-1-2 0,1 0 0,-1-1 0,-34 1 0,-9 2 0,3-1 0,38-3 0,-1 0 0,0 1 0,-40 12 0,42-9 0,0-2 0,-1 0 0,-32 1 0,-8 2 0,-114 17 0,158-22 0,0 2 0,0 0 0,1 1 0,-18 8 0,-43 11 0,54-18 0,1 0 0,-1 2 0,2 1 0,-1 0 0,1 2 0,1 0 0,0 1 0,0 2 0,2 0 0,-27 24 0,26-20 0,15-15 0,0-1 0,1 1 0,-1 0 0,1 0 0,0 1 0,0-1 0,0 1 0,0 0 0,1-1 0,-1 1 0,1 0 0,0 1 0,0-1 0,1 0 0,-1 0 0,1 1 0,0-1 0,-1 7 0,-2 20-1365,0-20-5461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8T08:16:39.5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2044 0 24575,'-10'0'0,"0"1"0,0 0 0,0 1 0,0 0 0,0 0 0,0 1 0,1 0 0,-1 1 0,1 0 0,-11 7 0,4-1 0,-1 1 0,2 2 0,0-1 0,-18 19 0,-81 106 0,104-124 0,1 0 0,-14 28 0,17-30 0,0 0 0,0 0 0,-1 0 0,0-1 0,-1 0 0,-9 9 0,11-16 0,0 0 0,0 0 0,-1-1 0,1 1 0,0-1 0,-1-1 0,0 1 0,1-1 0,-1 0 0,0-1 0,-12 0 0,-26 5 0,-26 4 0,53-8 0,1 1 0,0 1 0,-33 9 0,-16 8 0,48-15 0,-1 0 0,1 1 0,1 1 0,-1 0 0,1 2 0,-16 10 0,-23 15 0,45-28 0,1 0 0,0 0 0,0 0 0,1 2 0,-1-1 0,1 1 0,1 0 0,0 1 0,0 0 0,-12 18 0,14-16 0,0 1 0,-1-2 0,-1 1 0,0-1 0,0 0 0,-1 0 0,0-1 0,-1-1 0,0 1 0,0-2 0,0 1 0,-1-1 0,-1-1 0,1 0 0,-1-1 0,-20 7 0,-182 45 0,199-51 0,1 0 0,-25 16 0,-16 7 0,44-23 0,0 0 0,1 1 0,0 0 0,0 0 0,-16 18 0,-17 11 0,17-19 0,-44 21 0,49-28 0,1 1 0,0 0 0,1 2 0,-24 19 0,36-25 0,0 1 0,0 0 0,1 1 0,0 0 0,0 0 0,1 0 0,0 1 0,1-1 0,0 1 0,0 0 0,1 1 0,0-1 0,-2 19 0,1 11 0,2-1 0,5 57 0,-1-21 0,-1-67 0,0-1 0,0 1 0,1 0 0,0-1 0,1 1 0,0-1 0,0 0 0,6 9 0,9 25 0,-16-37 0,4 14 0,1 0 0,0 0 0,13 20 0,-17-33 0,1 0 0,0 0 0,0 0 0,0 0 0,0-1 0,1 0 0,0 0 0,0 0 0,0 0 0,0-1 0,1 0 0,-1 0 0,12 5 0,23 9 0,20 8 0,-56-24 0,-1 0 0,1 0 0,0 0 0,0 0 0,-1-1 0,1 1 0,0-1 0,0 0 0,0-1 0,-1 1 0,1-1 0,0 1 0,4-2 0,-6 1-27,0-1 0,-1 1 0,1 0 0,0 0 0,-1-1 0,1 1 0,-1-1 0,1 0 0,-1 1 0,1-1 0,-1 0 0,0 0 0,1-2 0,1-1-960,3-5-5839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8T08:16:42.4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8T08:21:58.0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827 1 24575,'-1'1'0,"1"1"0,-1-1 0,1 1 0,-1-1 0,0 0 0,0 0 0,0 1 0,1-1 0,-1 0 0,-1 0 0,1 0 0,0 0 0,0 0 0,0 0 0,0 0 0,-1 0 0,1-1 0,-3 2 0,-30 15 0,27-15 0,-14 8 0,-16 6 0,-53 32 0,79-41 0,0 1 0,1-1 0,0 2 0,0 0 0,1 0 0,0 1 0,1 0 0,-14 20 0,-34 54 0,-9 13 0,49-72 0,0-1 0,-30 33 0,26-34 0,2 1 0,-23 38 0,-3 18 0,-52 132 0,47-48 0,45-144 0,0 1 0,1 0 0,1 41 0,1-35 0,-6 45 0,0 23 0,7-73 0,-1 0 0,-8 44 0,4-38 0,1 0 0,2 1 0,1 0 0,4 34 0,-2 2 0,1-48 0,0 1 0,1-1 0,1-1 0,0 1 0,2 0 0,12 27 0,-9-22 0,-1 0 0,9 38 0,-12-41 0,1 0 0,0-1 0,2 0 0,19 34 0,-4-7 0,-14-29 0,0-1 0,1 0 0,0-1 0,1 0 0,1-1 0,18 17 0,2-2 0,53 36 0,-61-50 0,0 0 0,43 16 0,-33-16 0,1-3 0,0-1 0,0-1 0,0-2 0,1-1 0,54 0 0,11 2 0,-69-4 0,64-1 0,-84-4 0,-1 0 0,1-1 0,-1 0 0,1-1 0,-1 0 0,0-1 0,0 0 0,-1-1 0,14-7 0,48-25 0,-49 27 0,-1-2 0,28-18 0,-42 24 0,-1 0 0,1-1 0,-1 1 0,0-1 0,-1-1 0,0 1 0,0-1 0,-1 0 0,0-1 0,7-16 0,2-2 0,20-58 0,-31 80-88,-1-1 0,1 0 0,0 0 0,1 1 0,0 0 1,8-10-1,-8 9-662,3-2-6076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8T08:23:13.6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24575,'1'14'0,"0"-1"0,2 0 0,-1 1 0,10 24 0,5 28 0,-12-44 0,0 1 0,2-1 0,16 36 0,2 7 0,-18-37 0,0 1 0,-2 0 0,2 38 0,8 54 0,-6-66 0,1 93 0,-8-116 0,1 0 0,1 0 0,2-1 0,1 1 0,1-1 0,2-1 0,1 1 0,1-2 0,28 50 0,2 19 0,-34-76 0,1 0 0,0-1 0,2 0 0,0-1 0,25 34 0,113 116 0,-106-128 0,85 65 0,10 10 0,-112-96 0,0-1 0,42 24 0,-44-28 0,39 29 0,100 91 0,-122-99 0,-22-21 0,7 7 0,-1 1 0,29 34 0,-35-37 0,1-1 0,41 32 0,48 16 0,-85-53 0,0-1 0,1-1 0,1-1 0,0-1 0,1-1 0,39 9 0,9-14 0,-57-5 0,0 1 0,0 1 0,18 4 0,-5-1 0,-1-1 0,1-2 0,0-1 0,36-4 0,5 1 0,-69 2 3,1 0 0,-1 0 0,1 0 0,-1-1 0,1 1 0,-1-1 0,1 0 0,-1 0 0,0-1 0,1 1 0,-1 0 0,0-1 0,0 0 0,0 0-1,0 0 1,-1 0 0,1 0 0,4-5 0,-2-1-59,1 0 0,-1 0-1,0 0 1,-1-1 0,4-11-1,7-11-1026,-10 21-5743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8T08:23:45.6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2101 24575,'35'0'0,"0"-1"0,-1-2 0,1-2 0,0-1 0,-1-2 0,-1-1 0,37-15 0,-51 16 0,0-1 0,-1-1 0,-1 0 0,0-2 0,0 1 0,-1-2 0,0-1 0,-1 0 0,-1 0 0,0-2 0,-1 1 0,-1-2 0,15-25 0,-10 7 0,-2 1 0,19-67 0,-16 45 0,78-177 0,-88 215 0,25-53 0,-16 38 0,-2 0 0,-1-1 0,-1-1 0,-2 0 0,-2-1 0,6-41 0,-10 24 0,6-108 0,-11-250 0,19 268 0,-18 99 0,1 26 0,-1 0 0,-1 1 0,-1-1 0,0 1 0,-2-1 0,0 1 0,-5-20 0,-13 12-499,17 21-367,-3-3-5960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8T08:24:07.7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2353 24575,'-1'-23'0,"1"1"0,0-1 0,2 1 0,1 0 0,0-1 0,2 1 0,0 1 0,17-43 0,6 4 0,-10 18 0,2 0 0,2 2 0,36-50 0,-34 58 0,-3 3 0,47-50 0,-54 68 0,1 0 0,0 2 0,0 0 0,1 0 0,29-10 0,7-5 0,-21 7 0,-1-2 0,0-1 0,-2-1 0,0-2 0,29-30 0,23-20 0,119-106 0,-124 114 0,-47 38 0,-2-1 0,-1-1 0,31-48 0,-28 32 0,34-73 0,-35 58 0,29-100 0,-35 39 0,-9 10-350,-2-192 0,-10 259-315,0 33-6161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7T13:47:53.92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8T08:29:23.2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879 0 24575,'-3'2'0,"1"0"0,-1 0 0,1 0 0,-1 0 0,1 0 0,0 0 0,0 1 0,0-1 0,0 1 0,1-1 0,-1 1 0,1 0 0,-3 5 0,-10 15 0,-42 35 0,33-33 0,-1 0 0,-2-1 0,-53 38 0,59-51 0,1-2 0,-2 0 0,1-1 0,-1-2 0,0 0 0,-32 5 0,-53 16 0,55-3 0,43-19 0,-1-1 0,0 0 0,0 0 0,0 0 0,-1-1 0,-13 2 0,14-4 0,0 1 0,0 0 0,1 1 0,-1-1 0,1 1 0,-1 1 0,1 0 0,0 0 0,-13 10 0,10-5 0,0 0 0,1 2 0,1-1 0,0 1 0,-12 17 0,13-15-113,3-8 30,1 0-1,0 0 1,1 1-1,-1 0 1,1 0-1,0 0 1,1 0-1,-1 0 1,1 0-1,1 1 1,-1-1-1,1 1 1,0-1-1,0 11 1,1-2-6743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8T08:32:05.4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2472 94 24575,'-3'2'0,"1"0"0,-1 0 0,1 0 0,-1 0 0,1 0 0,0 0 0,0 1 0,0-1 0,0 1 0,0 0 0,1-1 0,-1 1 0,-1 5 0,-12 15 0,-96 100 0,78-79 0,32-40 0,-1-1 0,0 1 0,0 0 0,0-1 0,-1 0 0,1 1 0,-1-1 0,0 0 0,1 0 0,-2-1 0,1 1 0,0-1 0,0 1 0,-1-1 0,1 0 0,-1 0 0,0 0 0,0-1 0,1 0 0,-1 1 0,0-1 0,0-1 0,-6 2 0,-88 15 0,73-11 0,-1-2 0,-31 3 0,47-7 0,0 0 0,-1-1 0,1 0 0,0 0 0,0-1 0,0-1 0,0 0 0,0 0 0,-10-5 0,-146-87 0,112 60 0,44 27 0,0 1 0,0 0 0,-20-9 0,-63-34 0,59 29 0,14 8 0,-1 1 0,1 1 0,-2 1 0,1 0 0,-46-12 0,-97-28 0,20 32 0,103 14 0,-1 1 0,-62 4 0,27 1 0,67-1 0,0 1 0,0 0 0,1 1 0,-1 0 0,1 0 0,0 1 0,0 0 0,0 0 0,1 1 0,-12 8 0,-16 8 0,24-11 0,0 0 0,0 0 0,1 2 0,0-1 0,1 1 0,0 1 0,1 0 0,1 0 0,-9 18 0,-46 80 0,36-66 0,-36 81 0,49-96 0,-25 41 0,26-50 0,1 1 0,0 0 0,2 0 0,-8 25 0,12-17 0,-6 55 0,10-60 0,-1-1 0,-1 0 0,-12 42 0,10-47 0,2 0 0,0 0 0,1 1 0,0 30 0,-3 15 0,-15 103 0,18-137 0,0 44 0,4-56 0,-1 0 0,-1 0 0,-1 1 0,0-1 0,-2-1 0,-10 36 0,9-33 0,0 0 0,2 1 0,0-1 0,1 1 0,2 0 0,0 0 0,4 27 0,-1 22 0,-3 577 0,-2-613 0,-2-1 0,-1 0 0,-11 40 0,7-39 0,2-1 0,2 1 0,-2 42 0,-10 83 0,15-17 0,5 144 0,0-267 0,0-1 0,9 28 0,5 21 0,7 56 0,7 53 0,-29-162 0,1 0 0,1 0 0,1-1 0,0 0 0,7 14 0,15 48 0,33 135 0,-47-158 0,3 0 0,42 95 0,-40-109 0,-1 1 0,-2 0 0,15 69 0,-24-89 0,0-2 0,1 1 0,18 32 0,4 11 0,54 113 0,-50-113 0,4 11 0,-20-32 0,35 59 0,9 19 0,-49-91 0,1-1 0,1 0 0,2-1 0,0-1 0,2 0 0,1-1 0,1-1 0,0-1 0,2-1 0,1-1 0,0-1 0,49 30 0,119 67 0,-59-51 0,-115-56 0,-1 0 0,22 18 0,12 7 0,-20-16 0,0 1 0,-1 1 0,-1 1 0,31 32 0,-42-38 0,0-1 0,2-1 0,-1 0 0,2-2 0,40 19 0,-19-10 0,67 31 0,-76-40 0,1-2 0,0-1 0,36 5 0,14 2 0,-47-9 0,-1-3 0,1 0 0,70-6 0,-21 0 0,80 6 0,171-6 0,-312-1 0,0-2 0,0 0 0,-1-1 0,1-1 0,-2-2 0,1 0 0,32-21 0,51-22 0,-33 25 0,120-55 0,-70 15 0,59-29 0,-138 76 0,-1-3 0,56-40 0,17-10 0,19-16 0,-77 53 0,1 3 0,121-50 0,-146 69 0,26-11 0,79-45 0,-91 42 0,179-117 0,-14 6 0,-59 47 0,-140 84 0,224-159 0,-69 20 0,-61 58 0,-21 19 0,82-69 0,-126 103 0,1 3 0,49-29 0,-32 22 0,45-25 0,66-51 0,-86 60 0,-78 52 0,0 1 0,1-1 0,-1 2 0,13-5 0,-12 5 0,-1 0 0,0 0 0,1-1 0,13-9 0,-13 7 0,1 1 0,-1 0 0,1 0 0,12-3 0,-13 4 0,1 1 0,-1-1 0,0-1 0,-1 0 0,16-11 0,-17 11 22,0 0-1,1 1 1,-1 0-1,1 0 1,12-4-1,-12 5-320,0 0 0,0-1 1,0 0-1,10-8 0,-10 5-6527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DC6A78-48D5-4BE8-AD05-8955A3AA9D38}" type="datetimeFigureOut">
              <a:rPr lang="et-EE" smtClean="0"/>
              <a:t>19.10.2026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027CD8-B381-44DB-B6CE-DBB552A9930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12991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6289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3964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39644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3644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5487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12718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8702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35535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9175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90757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71761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27720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54721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85107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76611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2742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06627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84972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04715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5200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E242E-29E0-531D-C96B-F5D9645CC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6FF768-8DF9-D79F-DE99-E4B47BA30E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24C1E9-9280-FEB3-0A61-BB38C4FC33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B75014-976F-D229-D441-A074255F54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52853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08056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51361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73052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3624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62964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35926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97078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8149C-2EFA-4E15-B980-E5CE70577D6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 Light" pitchFamily="50" charset="-52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 Light" pitchFamily="5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47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17800-A6B6-0742-BC32-C440B6A0D9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04C50F-537E-384C-8DAF-6A81898527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A91FE-6FE3-F643-87AE-CDE0AF472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3D71-C1A0-334A-B786-6DE3004BF757}" type="datetimeFigureOut">
              <a:rPr lang="en-EE" smtClean="0"/>
              <a:t>10/19/2026</a:t>
            </a:fld>
            <a:endParaRPr lang="en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4AB5E-48F7-3549-8DB0-197F7721F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B6E0F-E308-804D-BDB7-D85C9FB22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EFCA-EE67-774E-93BE-89F2242FFD9A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428675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D9D7E-4BE8-8540-8782-7D45AA9CE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C8A1B-6BDF-8E40-B628-60A586039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8E0FBB-CD2D-A240-88BB-637E75D48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3D71-C1A0-334A-B786-6DE3004BF757}" type="datetimeFigureOut">
              <a:rPr lang="en-EE" smtClean="0"/>
              <a:t>10/19/2026</a:t>
            </a:fld>
            <a:endParaRPr lang="en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92A4F-4B54-DC41-9A9B-A4A7EC3B8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D76E6-92A0-234A-9A5F-366854C76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EFCA-EE67-774E-93BE-89F2242FFD9A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74447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7F7C1-D187-EF42-84AE-299B75F8D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B9C5DB-10BC-B040-B7EC-1CB736F47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648365-88E1-C746-BE9B-160CF8206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3D71-C1A0-334A-B786-6DE3004BF757}" type="datetimeFigureOut">
              <a:rPr lang="en-EE" smtClean="0"/>
              <a:t>10/19/2026</a:t>
            </a:fld>
            <a:endParaRPr lang="en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EE0A9-2F58-D54F-BFB8-345B1CEFA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989C8-CA65-2742-A102-C58671BC7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EFCA-EE67-774E-93BE-89F2242FFD9A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108568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76EAD-E1EA-F146-8972-49A28EEE7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39A6B-B4E5-8041-B58A-E93983009E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A74BB-223C-2347-B2D6-3C93C59CA5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EF0CFC-0076-7E4D-A8E4-CBA20A490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3D71-C1A0-334A-B786-6DE3004BF757}" type="datetimeFigureOut">
              <a:rPr lang="en-EE" smtClean="0"/>
              <a:t>10/19/2026</a:t>
            </a:fld>
            <a:endParaRPr lang="en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EFD4A-B5CC-9F48-9D5F-72595B4EB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9F2DEF-0CE1-BF4C-8B4F-767CF0C95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EFCA-EE67-774E-93BE-89F2242FFD9A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4084764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DEAF4-2A80-6F49-8622-74C76D63E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FE0AE6-F867-C942-A793-45E967A47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8763F7-C804-B14F-9109-08FA6FF65C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57B180-8897-B047-97F1-16C30FA78C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53F6E8-9748-444D-B73B-CA6B96A599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6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9ACC26-C0C0-5E46-84AC-6511EA5D6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3D71-C1A0-334A-B786-6DE3004BF757}" type="datetimeFigureOut">
              <a:rPr lang="en-EE" smtClean="0"/>
              <a:t>10/19/2026</a:t>
            </a:fld>
            <a:endParaRPr lang="en-E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BF3FFD-E2AA-6F46-B57E-925E9E808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58D942-AF8D-A248-A0F3-8421AC44E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EFCA-EE67-774E-93BE-89F2242FFD9A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781444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4C398-EA14-7D4A-BCD7-07785BC50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05ECA4-9D23-9540-922A-F5AF6D970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3D71-C1A0-334A-B786-6DE3004BF757}" type="datetimeFigureOut">
              <a:rPr lang="en-EE" smtClean="0"/>
              <a:t>10/19/2026</a:t>
            </a:fld>
            <a:endParaRPr lang="en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B5E74-E1DD-2249-802D-8C60057B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CE614D-4BA1-1E46-B591-9EB029F4B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EFCA-EE67-774E-93BE-89F2242FFD9A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139805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5AC94D-9325-6144-9C8A-A5A952D51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3D71-C1A0-334A-B786-6DE3004BF757}" type="datetimeFigureOut">
              <a:rPr lang="en-EE" smtClean="0"/>
              <a:t>10/19/2026</a:t>
            </a:fld>
            <a:endParaRPr lang="en-E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6B9DD-4CC6-8845-9D4D-8F1AE851C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D0504-4AE7-9149-99E3-E81C1D872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EFCA-EE67-774E-93BE-89F2242FFD9A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885570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33555-2B70-7146-B849-5E3333ABF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071E6-7E92-734F-86C0-EA9ADEE77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5AC557-FD09-B14F-9033-7FB4B6E9AD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9898C6-B71B-9843-A47E-FE1D54027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3D71-C1A0-334A-B786-6DE3004BF757}" type="datetimeFigureOut">
              <a:rPr lang="en-EE" smtClean="0"/>
              <a:t>10/19/2026</a:t>
            </a:fld>
            <a:endParaRPr lang="en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108E81-9D45-414D-A075-CC181D3F4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7742B8-8528-0C48-B7DF-C5F7A2609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EFCA-EE67-774E-93BE-89F2242FFD9A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44060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6AC45-493B-124A-833B-F65C90519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40CB7C-DCAE-E243-89E3-01A70A7BBF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0578E-B85F-8A41-A34F-02A54E96B5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B98925-5307-D743-980A-1CA85D899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3D71-C1A0-334A-B786-6DE3004BF757}" type="datetimeFigureOut">
              <a:rPr lang="en-EE" smtClean="0"/>
              <a:t>10/19/2026</a:t>
            </a:fld>
            <a:endParaRPr lang="en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FB6B58-2A76-9842-8E28-586ABD0CD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CBC25B-E786-BA45-95ED-B72AF9687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EFCA-EE67-774E-93BE-89F2242FFD9A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523946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ECFB-A919-7249-AAA9-B04C24346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690CAF-FDEF-0C4B-973C-8555EBC8F1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4568CC-BE33-F740-B818-8E447451F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3D71-C1A0-334A-B786-6DE3004BF757}" type="datetimeFigureOut">
              <a:rPr lang="en-EE" smtClean="0"/>
              <a:t>10/19/2026</a:t>
            </a:fld>
            <a:endParaRPr lang="en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7B8F9-DB47-D54E-9E77-7DFC0B297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253865-9E9C-254A-A87C-940A8337B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EFCA-EE67-774E-93BE-89F2242FFD9A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248085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7BFDDB-D80C-0D4B-8190-E08890DA53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5E738D-E6D0-2C4C-AB94-271C9DDCC6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842FF6-9736-E341-B791-3EAC0DAF0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3D71-C1A0-334A-B786-6DE3004BF757}" type="datetimeFigureOut">
              <a:rPr lang="en-EE" smtClean="0"/>
              <a:t>10/19/2026</a:t>
            </a:fld>
            <a:endParaRPr lang="en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A8BCF-FDEC-8741-9047-70312718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51DF26-65ED-2240-8354-7424463FC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EFCA-EE67-774E-93BE-89F2242FFD9A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9565845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17800-A6B6-0742-BC32-C440B6A0D9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04C50F-537E-384C-8DAF-6A81898527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A91FE-6FE3-F643-87AE-CDE0AF472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20DE4-4CB4-4A95-A29D-1375C19800DC}" type="datetime1">
              <a:rPr lang="LID4096" smtClean="0"/>
              <a:t>10/19/2026</a:t>
            </a:fld>
            <a:endParaRPr lang="en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4AB5E-48F7-3549-8DB0-197F7721F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B6E0F-E308-804D-BDB7-D85C9FB22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EFCA-EE67-774E-93BE-89F2242FFD9A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279341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D9D7E-4BE8-8540-8782-7D45AA9CE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C8A1B-6BDF-8E40-B628-60A586039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8E0FBB-CD2D-A240-88BB-637E75D48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5A1D9-2F1F-4E6B-9C60-71C74BA40EA6}" type="datetime1">
              <a:rPr lang="LID4096" smtClean="0"/>
              <a:t>10/19/2026</a:t>
            </a:fld>
            <a:endParaRPr lang="en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92A4F-4B54-DC41-9A9B-A4A7EC3B8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D76E6-92A0-234A-9A5F-366854C76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EFCA-EE67-774E-93BE-89F2242FFD9A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16041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7F7C1-D187-EF42-84AE-299B75F8D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B9C5DB-10BC-B040-B7EC-1CB736F47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648365-88E1-C746-BE9B-160CF8206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AE549-D185-4B02-A96A-557C49A587EC}" type="datetime1">
              <a:rPr lang="LID4096" smtClean="0"/>
              <a:t>10/19/2026</a:t>
            </a:fld>
            <a:endParaRPr lang="en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EE0A9-2F58-D54F-BFB8-345B1CEFA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989C8-CA65-2742-A102-C58671BC7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EFCA-EE67-774E-93BE-89F2242FFD9A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6396206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76EAD-E1EA-F146-8972-49A28EEE7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39A6B-B4E5-8041-B58A-E93983009E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A74BB-223C-2347-B2D6-3C93C59CA5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EF0CFC-0076-7E4D-A8E4-CBA20A490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64C75-1AD2-4C0A-B9B3-D421EE6A9D7C}" type="datetime1">
              <a:rPr lang="LID4096" smtClean="0"/>
              <a:t>10/19/2026</a:t>
            </a:fld>
            <a:endParaRPr lang="en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EFD4A-B5CC-9F48-9D5F-72595B4EB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9F2DEF-0CE1-BF4C-8B4F-767CF0C95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EFCA-EE67-774E-93BE-89F2242FFD9A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773633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DEAF4-2A80-6F49-8622-74C76D63E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FE0AE6-F867-C942-A793-45E967A47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8763F7-C804-B14F-9109-08FA6FF65C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57B180-8897-B047-97F1-16C30FA78C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53F6E8-9748-444D-B73B-CA6B96A599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6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9ACC26-C0C0-5E46-84AC-6511EA5D6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3B89B-4C78-4ABB-8EA2-CEE409A271AB}" type="datetime1">
              <a:rPr lang="LID4096" smtClean="0"/>
              <a:t>10/19/2026</a:t>
            </a:fld>
            <a:endParaRPr lang="en-E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BF3FFD-E2AA-6F46-B57E-925E9E808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58D942-AF8D-A248-A0F3-8421AC44E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EFCA-EE67-774E-93BE-89F2242FFD9A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4177193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4C398-EA14-7D4A-BCD7-07785BC50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05ECA4-9D23-9540-922A-F5AF6D970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EFA2A-E674-408A-9D78-A9987079E6C6}" type="datetime1">
              <a:rPr lang="LID4096" smtClean="0"/>
              <a:t>10/19/2026</a:t>
            </a:fld>
            <a:endParaRPr lang="en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B5E74-E1DD-2249-802D-8C60057B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CE614D-4BA1-1E46-B591-9EB029F4B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EFCA-EE67-774E-93BE-89F2242FFD9A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94192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5AC94D-9325-6144-9C8A-A5A952D51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FD59F-6C7B-4BE9-8B92-85CD44444ABD}" type="datetime1">
              <a:rPr lang="LID4096" smtClean="0"/>
              <a:t>10/19/2026</a:t>
            </a:fld>
            <a:endParaRPr lang="en-E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6B9DD-4CC6-8845-9D4D-8F1AE851C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D0504-4AE7-9149-99E3-E81C1D872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EFCA-EE67-774E-93BE-89F2242FFD9A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4904168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33555-2B70-7146-B849-5E3333ABF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071E6-7E92-734F-86C0-EA9ADEE77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5AC557-FD09-B14F-9033-7FB4B6E9AD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9898C6-B71B-9843-A47E-FE1D54027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59B8-3A36-4C5D-AE7C-75EF07DA3D35}" type="datetime1">
              <a:rPr lang="LID4096" smtClean="0"/>
              <a:t>10/19/2026</a:t>
            </a:fld>
            <a:endParaRPr lang="en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108E81-9D45-414D-A075-CC181D3F4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7742B8-8528-0C48-B7DF-C5F7A2609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EFCA-EE67-774E-93BE-89F2242FFD9A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5912597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6AC45-493B-124A-833B-F65C90519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40CB7C-DCAE-E243-89E3-01A70A7BBF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0578E-B85F-8A41-A34F-02A54E96B5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B98925-5307-D743-980A-1CA85D899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41C95-A900-4F0C-A786-22808910E469}" type="datetime1">
              <a:rPr lang="LID4096" smtClean="0"/>
              <a:t>10/19/2026</a:t>
            </a:fld>
            <a:endParaRPr lang="en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FB6B58-2A76-9842-8E28-586ABD0CD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CBC25B-E786-BA45-95ED-B72AF9687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EFCA-EE67-774E-93BE-89F2242FFD9A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3139774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ECFB-A919-7249-AAA9-B04C24346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690CAF-FDEF-0C4B-973C-8555EBC8F1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4568CC-BE33-F740-B818-8E447451F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E1673-372D-48CD-929B-4AB71187F610}" type="datetime1">
              <a:rPr lang="LID4096" smtClean="0"/>
              <a:t>10/19/2026</a:t>
            </a:fld>
            <a:endParaRPr lang="en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7B8F9-DB47-D54E-9E77-7DFC0B297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253865-9E9C-254A-A87C-940A8337B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EFCA-EE67-774E-93BE-89F2242FFD9A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40210873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7BFDDB-D80C-0D4B-8190-E08890DA53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5E738D-E6D0-2C4C-AB94-271C9DDCC6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842FF6-9736-E341-B791-3EAC0DAF0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C2639-4F16-4632-9E34-56ABCF3A3E96}" type="datetime1">
              <a:rPr lang="LID4096" smtClean="0"/>
              <a:t>10/19/2026</a:t>
            </a:fld>
            <a:endParaRPr lang="en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A8BCF-FDEC-8741-9047-70312718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51DF26-65ED-2240-8354-7424463FC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EFCA-EE67-774E-93BE-89F2242FFD9A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171109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C8A4CC-9225-7144-A1DB-23AF802B1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E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30668B-1E75-7B4B-89EB-009455249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E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4C257-1807-C643-9DE6-B0AAEFFD75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Gordita" pitchFamily="50" charset="-52"/>
              </a:defRPr>
            </a:lvl1pPr>
          </a:lstStyle>
          <a:p>
            <a:fld id="{862B3D71-C1A0-334A-B786-6DE3004BF757}" type="datetimeFigureOut">
              <a:rPr lang="en-EE" smtClean="0"/>
              <a:pPr/>
              <a:t>10/19/2026</a:t>
            </a:fld>
            <a:endParaRPr lang="en-E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ABDE4E-6482-1F4F-A059-E4F1B6BB81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Gordita" pitchFamily="50" charset="-52"/>
              </a:defRPr>
            </a:lvl1pPr>
          </a:lstStyle>
          <a:p>
            <a:endParaRPr lang="en-E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06349C-07C3-9F44-9640-72C47FFF01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Gordita" pitchFamily="50" charset="-52"/>
              </a:defRPr>
            </a:lvl1pPr>
          </a:lstStyle>
          <a:p>
            <a:fld id="{2146EFCA-EE67-774E-93BE-89F2242FFD9A}" type="slidenum">
              <a:rPr lang="en-EE" smtClean="0"/>
              <a:pPr/>
              <a:t>‹#›</a:t>
            </a:fld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2524241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Gordita Light" pitchFamily="50" charset="-5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ordita" pitchFamily="50" charset="-5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ordita" pitchFamily="50" charset="-5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ordita" pitchFamily="50" charset="-5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ordita" pitchFamily="50" charset="-5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ordita" pitchFamily="50" charset="-5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C8A4CC-9225-7144-A1DB-23AF802B1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30668B-1E75-7B4B-89EB-009455249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4C257-1807-C643-9DE6-B0AAEFFD75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684EE-4BDB-49D3-A33F-F3BF3D3A424B}" type="datetime1">
              <a:rPr lang="LID4096" smtClean="0"/>
              <a:t>10/19/2026</a:t>
            </a:fld>
            <a:endParaRPr lang="en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ABDE4E-6482-1F4F-A059-E4F1B6BB81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06349C-07C3-9F44-9640-72C47FFF01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6EFCA-EE67-774E-93BE-89F2242FFD9A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266637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9.png"/><Relationship Id="rId18" Type="http://schemas.openxmlformats.org/officeDocument/2006/relationships/customXml" Target="../ink/ink7.xml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60.png"/><Relationship Id="rId12" Type="http://schemas.openxmlformats.org/officeDocument/2006/relationships/customXml" Target="../ink/ink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6" Type="http://schemas.openxmlformats.org/officeDocument/2006/relationships/customXml" Target="../ink/ink6.xml"/><Relationship Id="rId1" Type="http://schemas.openxmlformats.org/officeDocument/2006/relationships/themeOverride" Target="../theme/themeOverride9.xml"/><Relationship Id="rId6" Type="http://schemas.openxmlformats.org/officeDocument/2006/relationships/customXml" Target="../ink/ink1.xml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openxmlformats.org/officeDocument/2006/relationships/customXml" Target="../ink/ink3.xml"/><Relationship Id="rId19" Type="http://schemas.openxmlformats.org/officeDocument/2006/relationships/image" Target="../media/image12.png"/><Relationship Id="rId4" Type="http://schemas.openxmlformats.org/officeDocument/2006/relationships/image" Target="../media/image4.jpeg"/><Relationship Id="rId9" Type="http://schemas.openxmlformats.org/officeDocument/2006/relationships/image" Target="../media/image7.png"/><Relationship Id="rId14" Type="http://schemas.openxmlformats.org/officeDocument/2006/relationships/customXml" Target="../ink/ink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6.pn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13.pn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00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6" Type="http://schemas.openxmlformats.org/officeDocument/2006/relationships/customXml" Target="../ink/ink8.xml"/><Relationship Id="rId11" Type="http://schemas.openxmlformats.org/officeDocument/2006/relationships/image" Target="../media/image18.png"/><Relationship Id="rId5" Type="http://schemas.openxmlformats.org/officeDocument/2006/relationships/image" Target="../media/image14.png"/><Relationship Id="rId10" Type="http://schemas.openxmlformats.org/officeDocument/2006/relationships/customXml" Target="../ink/ink10.xml"/><Relationship Id="rId4" Type="http://schemas.openxmlformats.org/officeDocument/2006/relationships/image" Target="../media/image4.jpeg"/><Relationship Id="rId9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5" Type="http://schemas.openxmlformats.org/officeDocument/2006/relationships/image" Target="../media/image15.png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Relationship Id="rId5" Type="http://schemas.openxmlformats.org/officeDocument/2006/relationships/image" Target="../media/image16.png"/><Relationship Id="rId4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Relationship Id="rId4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Relationship Id="rId5" Type="http://schemas.openxmlformats.org/officeDocument/2006/relationships/image" Target="../media/image19.png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5.xml"/><Relationship Id="rId5" Type="http://schemas.openxmlformats.org/officeDocument/2006/relationships/image" Target="../media/image20.png"/><Relationship Id="rId4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6.xml"/><Relationship Id="rId5" Type="http://schemas.openxmlformats.org/officeDocument/2006/relationships/image" Target="../media/image21.emf"/><Relationship Id="rId4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7.xml"/><Relationship Id="rId4" Type="http://schemas.openxmlformats.org/officeDocument/2006/relationships/image" Target="../media/image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93444-59F3-E341-9CD8-BEBAB5FF84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5926" y="2207804"/>
            <a:ext cx="10281154" cy="1239143"/>
          </a:xfrm>
        </p:spPr>
        <p:txBody>
          <a:bodyPr anchor="t">
            <a:normAutofit/>
          </a:bodyPr>
          <a:lstStyle/>
          <a:p>
            <a:pPr algn="l"/>
            <a:r>
              <a:rPr lang="fi-FI" b="1" dirty="0">
                <a:latin typeface="Gordita Light" pitchFamily="2" charset="77"/>
                <a:cs typeface="Gordita Light" pitchFamily="2" charset="77"/>
              </a:rPr>
              <a:t>Estonian Shale Oil Markets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4A1CACB-054C-B045-8E42-90D7B51532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5926" y="414024"/>
            <a:ext cx="1228322" cy="532273"/>
          </a:xfrm>
          <a:prstGeom prst="rect">
            <a:avLst/>
          </a:prstGeom>
        </p:spPr>
      </p:pic>
      <p:sp>
        <p:nvSpPr>
          <p:cNvPr id="10" name="Google Shape;151;p71">
            <a:extLst>
              <a:ext uri="{FF2B5EF4-FFF2-40B4-BE49-F238E27FC236}">
                <a16:creationId xmlns:a16="http://schemas.microsoft.com/office/drawing/2014/main" id="{69C28D8C-1485-EE44-B4F2-2676729D0DBF}"/>
              </a:ext>
            </a:extLst>
          </p:cNvPr>
          <p:cNvSpPr txBox="1"/>
          <p:nvPr/>
        </p:nvSpPr>
        <p:spPr>
          <a:xfrm>
            <a:off x="715926" y="4332051"/>
            <a:ext cx="8390923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rdita"/>
                <a:ea typeface="+mn-ea"/>
                <a:cs typeface="Gordita"/>
              </a:rPr>
              <a:t>Rustin Edwards</a:t>
            </a:r>
          </a:p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Gordita"/>
                <a:cs typeface="Gordita"/>
              </a:rPr>
              <a:t>Fuel Oil products Sales Lead</a:t>
            </a:r>
            <a:endParaRPr lang="et-EE" sz="2000" dirty="0">
              <a:solidFill>
                <a:prstClr val="black"/>
              </a:solidFill>
              <a:latin typeface="Gordita"/>
              <a:cs typeface="Gordita"/>
            </a:endParaRPr>
          </a:p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Gordita"/>
                <a:cs typeface="Gordita"/>
              </a:rPr>
              <a:t>VKG </a:t>
            </a:r>
            <a:r>
              <a:rPr lang="en-US" sz="2000" dirty="0" err="1">
                <a:solidFill>
                  <a:prstClr val="black"/>
                </a:solidFill>
                <a:latin typeface="Gordita"/>
                <a:cs typeface="Gordita"/>
              </a:rPr>
              <a:t>Gmbh</a:t>
            </a:r>
            <a:endParaRPr lang="et-EE" sz="2000" dirty="0">
              <a:solidFill>
                <a:prstClr val="black"/>
              </a:solidFill>
              <a:latin typeface="Gordita"/>
              <a:cs typeface="Gordita"/>
            </a:endParaRPr>
          </a:p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"/>
              <a:ea typeface="+mn-ea"/>
              <a:cs typeface="Gordita"/>
            </a:endParaRPr>
          </a:p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Gordita"/>
                <a:cs typeface="Gordita"/>
              </a:rPr>
              <a:t>19.10.2026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rdita"/>
              <a:ea typeface="+mn-ea"/>
              <a:cs typeface="Gordita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563FC1-8A73-7407-9E30-BD3A29F51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FCA-EE67-774E-93BE-89F2242FFD9A}" type="slidenum">
              <a:rPr kumimoji="0" lang="en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E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4245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93444-59F3-E341-9CD8-BEBAB5FF84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7898" y="1741564"/>
            <a:ext cx="7500024" cy="2171675"/>
          </a:xfrm>
        </p:spPr>
        <p:txBody>
          <a:bodyPr anchor="t">
            <a:normAutofit/>
          </a:bodyPr>
          <a:lstStyle/>
          <a:p>
            <a:pPr algn="l"/>
            <a:r>
              <a:rPr lang="et-EE" sz="5400" dirty="0" err="1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Locally</a:t>
            </a:r>
            <a:r>
              <a:rPr lang="et-EE" sz="5400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 </a:t>
            </a:r>
            <a:r>
              <a:rPr lang="et-EE" sz="5400" dirty="0" err="1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Produced</a:t>
            </a:r>
            <a:r>
              <a:rPr lang="et-EE" sz="5400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…</a:t>
            </a:r>
            <a:br>
              <a:rPr lang="et-EE" sz="5400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</a:br>
            <a:r>
              <a:rPr lang="et-EE" sz="5400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..</a:t>
            </a:r>
            <a:r>
              <a:rPr lang="et-EE" sz="5400" dirty="0" err="1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Globally</a:t>
            </a:r>
            <a:r>
              <a:rPr lang="et-EE" sz="5400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 </a:t>
            </a:r>
            <a:r>
              <a:rPr lang="et-EE" sz="5400" dirty="0" err="1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Influenced</a:t>
            </a:r>
            <a:r>
              <a:rPr lang="et-EE" sz="5400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.</a:t>
            </a:r>
            <a:endParaRPr lang="en-EE" sz="5400" dirty="0">
              <a:solidFill>
                <a:srgbClr val="17A740"/>
              </a:solidFill>
              <a:latin typeface="Gordita Light" pitchFamily="2" charset="77"/>
              <a:cs typeface="Gordita Light" pitchFamily="2" charset="77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4A1CACB-054C-B045-8E42-90D7B51532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926" y="414024"/>
            <a:ext cx="1228322" cy="53227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3B0EAA-9DB0-C216-BB83-F047CF928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FCA-EE67-774E-93BE-89F2242FFD9A}" type="slidenum">
              <a:rPr kumimoji="0" lang="en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E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933264D-316C-FC4B-6C40-28D21BB019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898" y="3920670"/>
            <a:ext cx="4345171" cy="1327662"/>
          </a:xfrm>
        </p:spPr>
        <p:txBody>
          <a:bodyPr>
            <a:normAutofit/>
          </a:bodyPr>
          <a:lstStyle/>
          <a:p>
            <a:pPr algn="l"/>
            <a:r>
              <a:rPr lang="en-US" sz="1800" dirty="0">
                <a:latin typeface="Gordita" pitchFamily="2" charset="77"/>
                <a:cs typeface="Gordita" pitchFamily="2" charset="77"/>
              </a:rPr>
              <a:t>Presentation to ESTIS</a:t>
            </a:r>
          </a:p>
          <a:p>
            <a:pPr algn="l"/>
            <a:r>
              <a:rPr lang="en-US" sz="1800" dirty="0">
                <a:latin typeface="Gordita" pitchFamily="2" charset="77"/>
                <a:cs typeface="Gordita" pitchFamily="2" charset="77"/>
              </a:rPr>
              <a:t>19 October 2026</a:t>
            </a:r>
            <a:endParaRPr lang="en-EE" sz="1800" dirty="0">
              <a:latin typeface="Gordita" pitchFamily="2" charset="77"/>
              <a:cs typeface="Gordita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99842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130-8692-4581-8CD7-1F84A15D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Introduction</a:t>
            </a:r>
            <a:r>
              <a:rPr lang="et-EE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A3A0F-27E9-4497-8E51-B1903A464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912"/>
            <a:ext cx="9113874" cy="4595051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Over 25 years in the petroleum industry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Worked in all sections of the oil supply chain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Trading Oil for over 16 years</a:t>
            </a:r>
          </a:p>
          <a:p>
            <a:pPr marL="742932" lvl="1" indent="-285750">
              <a:buFont typeface="Arial" panose="020B0604020202020204" pitchFamily="34" charset="0"/>
              <a:buChar char="•"/>
            </a:pPr>
            <a:r>
              <a:rPr lang="en-US" dirty="0"/>
              <a:t>Bunker Fuel Blending</a:t>
            </a:r>
          </a:p>
          <a:p>
            <a:pPr marL="742932" lvl="1" indent="-285750">
              <a:buFont typeface="Arial" panose="020B0604020202020204" pitchFamily="34" charset="0"/>
              <a:buChar char="•"/>
            </a:pPr>
            <a:r>
              <a:rPr lang="en-US" dirty="0"/>
              <a:t>Refinery Feedstock supply and trading</a:t>
            </a:r>
          </a:p>
          <a:p>
            <a:pPr marL="742932" lvl="1" indent="-285750">
              <a:buFont typeface="Arial" panose="020B0604020202020204" pitchFamily="34" charset="0"/>
              <a:buChar char="•"/>
            </a:pPr>
            <a:r>
              <a:rPr lang="en-US" dirty="0"/>
              <a:t>Derivative Markets</a:t>
            </a:r>
          </a:p>
          <a:p>
            <a:pPr marL="742932" lvl="1" indent="-285750">
              <a:buFont typeface="Arial" panose="020B0604020202020204" pitchFamily="34" charset="0"/>
              <a:buChar char="•"/>
            </a:pPr>
            <a:r>
              <a:rPr lang="en-US" dirty="0"/>
              <a:t>Gasoline Markets</a:t>
            </a:r>
          </a:p>
          <a:p>
            <a:pPr marL="742932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Recently worked for one of the largest publicly traded oil transportation companies, EURONAV.</a:t>
            </a:r>
          </a:p>
          <a:p>
            <a:pPr marL="742932" lvl="1" indent="-285750">
              <a:buFont typeface="Arial" panose="020B0604020202020204" pitchFamily="34" charset="0"/>
              <a:buChar char="•"/>
            </a:pPr>
            <a:r>
              <a:rPr lang="en-US" dirty="0" err="1"/>
              <a:t>Suezmax</a:t>
            </a:r>
            <a:r>
              <a:rPr lang="en-US" dirty="0"/>
              <a:t> and VLCC vessels</a:t>
            </a:r>
          </a:p>
          <a:p>
            <a:pPr marL="742932" lvl="1" indent="-285750">
              <a:buFont typeface="Arial" panose="020B0604020202020204" pitchFamily="34" charset="0"/>
              <a:buChar char="•"/>
            </a:pPr>
            <a:r>
              <a:rPr lang="en-US" dirty="0"/>
              <a:t>130 to 270 KT in volume.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t-EE" sz="2400" dirty="0"/>
          </a:p>
        </p:txBody>
      </p:sp>
    </p:spTree>
    <p:extLst>
      <p:ext uri="{BB962C8B-B14F-4D97-AF65-F5344CB8AC3E}">
        <p14:creationId xmlns:p14="http://schemas.microsoft.com/office/powerpoint/2010/main" val="14422907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130-8692-4581-8CD7-1F84A15D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Question 1:  How  large is the Global Oil Market?</a:t>
            </a:r>
            <a:endParaRPr lang="et-EE" dirty="0">
              <a:solidFill>
                <a:srgbClr val="17A740"/>
              </a:solidFill>
              <a:latin typeface="Gordita Light" pitchFamily="2" charset="77"/>
              <a:cs typeface="Gordita Light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A3A0F-27E9-4497-8E51-B1903A464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8608"/>
            <a:ext cx="9113874" cy="544261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Yes…..this is a test!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587507-04FC-8696-1528-DB318DEB90B2}"/>
              </a:ext>
            </a:extLst>
          </p:cNvPr>
          <p:cNvSpPr txBox="1"/>
          <p:nvPr/>
        </p:nvSpPr>
        <p:spPr>
          <a:xfrm>
            <a:off x="1056069" y="2582214"/>
            <a:ext cx="7579216" cy="95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latin typeface="Gordita" pitchFamily="50" charset="-52"/>
                <a:cs typeface="Gordita" pitchFamily="50" charset="-52"/>
              </a:rPr>
              <a:t>A)  Approx 95 Million Barrel Per day</a:t>
            </a:r>
          </a:p>
          <a:p>
            <a:endParaRPr lang="et-EE" sz="2400" dirty="0">
              <a:latin typeface="Gordita" pitchFamily="50" charset="-52"/>
              <a:cs typeface="Gordita" pitchFamily="50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680B26-5EB9-EBE7-86B5-AAC06E93E477}"/>
              </a:ext>
            </a:extLst>
          </p:cNvPr>
          <p:cNvSpPr txBox="1"/>
          <p:nvPr/>
        </p:nvSpPr>
        <p:spPr>
          <a:xfrm>
            <a:off x="1056068" y="3135052"/>
            <a:ext cx="5673143" cy="95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latin typeface="Gordita" pitchFamily="50" charset="-52"/>
                <a:cs typeface="Gordita" pitchFamily="50" charset="-52"/>
              </a:rPr>
              <a:t>B)  Approx 102 Million Barrels per day</a:t>
            </a:r>
          </a:p>
          <a:p>
            <a:endParaRPr lang="et-EE" sz="2400" dirty="0">
              <a:latin typeface="Gordita" pitchFamily="50" charset="-52"/>
              <a:cs typeface="Gordita" pitchFamily="50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439640-8F9E-1534-A23C-BFAB2C0ACBDB}"/>
              </a:ext>
            </a:extLst>
          </p:cNvPr>
          <p:cNvSpPr txBox="1"/>
          <p:nvPr/>
        </p:nvSpPr>
        <p:spPr>
          <a:xfrm>
            <a:off x="1056069" y="3614518"/>
            <a:ext cx="5673143" cy="95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latin typeface="Gordita" pitchFamily="50" charset="-52"/>
                <a:cs typeface="Gordita" pitchFamily="50" charset="-52"/>
              </a:rPr>
              <a:t>C)  Approx 110 Million barrels per day</a:t>
            </a:r>
          </a:p>
          <a:p>
            <a:endParaRPr lang="et-EE" sz="2400" dirty="0">
              <a:latin typeface="Gordita" pitchFamily="50" charset="-52"/>
              <a:cs typeface="Gordita" pitchFamily="50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2BDEAA-962C-4B66-89F5-19D27E174D14}"/>
              </a:ext>
            </a:extLst>
          </p:cNvPr>
          <p:cNvSpPr txBox="1"/>
          <p:nvPr/>
        </p:nvSpPr>
        <p:spPr>
          <a:xfrm>
            <a:off x="1056067" y="4169182"/>
            <a:ext cx="5673143" cy="95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latin typeface="Gordita" pitchFamily="50" charset="-52"/>
                <a:cs typeface="Gordita" pitchFamily="50" charset="-52"/>
              </a:rPr>
              <a:t>D)  Approx 83 Million barrels per day</a:t>
            </a:r>
          </a:p>
          <a:p>
            <a:endParaRPr lang="et-EE" sz="2400" dirty="0">
              <a:latin typeface="Gordita" pitchFamily="50" charset="-52"/>
              <a:cs typeface="Gordita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3035554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130-8692-4581-8CD7-1F84A15D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Answer:</a:t>
            </a:r>
            <a:r>
              <a:rPr lang="et-EE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A3A0F-27E9-4497-8E51-B1903A464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912"/>
            <a:ext cx="9113874" cy="4595051"/>
          </a:xfrm>
        </p:spPr>
        <p:txBody>
          <a:bodyPr>
            <a:normAutofit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The current world oil demand is approximately 102.2 Million BOE per day…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BOE – Barrel of Oil Equivalent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Crude Oil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Condensate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Natural Gas Liquids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In 2023  only 83.6 Million barrels per day of Crude Oil was run in refineries.  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Balance was into other production facilities such as petrochemical feeds</a:t>
            </a:r>
          </a:p>
        </p:txBody>
      </p:sp>
    </p:spTree>
    <p:extLst>
      <p:ext uri="{BB962C8B-B14F-4D97-AF65-F5344CB8AC3E}">
        <p14:creationId xmlns:p14="http://schemas.microsoft.com/office/powerpoint/2010/main" val="25900723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130-8692-4581-8CD7-1F84A15D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Locally Produced…Globally Influenced.</a:t>
            </a:r>
            <a:r>
              <a:rPr lang="et-EE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A3A0F-27E9-4497-8E51-B1903A464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912"/>
            <a:ext cx="9113874" cy="4595051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Estonian shale oil is part of a global petroleum market.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Estonia exports 98% of the oil produced from Shale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We feel the impact of global markets in…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The Price we get..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The Demand we get..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Estonian shale ends up in markets across the globe..</a:t>
            </a:r>
            <a:endParaRPr lang="et-EE" sz="2400" dirty="0"/>
          </a:p>
        </p:txBody>
      </p:sp>
    </p:spTree>
    <p:extLst>
      <p:ext uri="{BB962C8B-B14F-4D97-AF65-F5344CB8AC3E}">
        <p14:creationId xmlns:p14="http://schemas.microsoft.com/office/powerpoint/2010/main" val="42628439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130-8692-4581-8CD7-1F84A15D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Part of a greater supply chain</a:t>
            </a:r>
            <a:endParaRPr lang="et-EE" dirty="0">
              <a:solidFill>
                <a:srgbClr val="17A740"/>
              </a:solidFill>
              <a:latin typeface="Gordita Light" pitchFamily="2" charset="77"/>
              <a:cs typeface="Gordita Light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A3A0F-27E9-4497-8E51-B1903A464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912"/>
            <a:ext cx="9113874" cy="4595051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Estonia produces 3 main grades of petroleum for export: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Shale Gasoline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Residual Fuel Oil D-2 grade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Phenols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All are purchased from producers and blended into the global supply chains for 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Gasoline or Naphtha 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Bunker and Utility Fuels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Tire and synthetic rubber manufacturing</a:t>
            </a:r>
            <a:endParaRPr lang="et-EE" sz="2000" dirty="0"/>
          </a:p>
        </p:txBody>
      </p:sp>
    </p:spTree>
    <p:extLst>
      <p:ext uri="{BB962C8B-B14F-4D97-AF65-F5344CB8AC3E}">
        <p14:creationId xmlns:p14="http://schemas.microsoft.com/office/powerpoint/2010/main" val="34789401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130-8692-4581-8CD7-1F84A15D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Question 2:  How much of shale gasoline is consumed in the EU per year?</a:t>
            </a:r>
            <a:endParaRPr lang="et-EE" dirty="0">
              <a:solidFill>
                <a:srgbClr val="17A740"/>
              </a:solidFill>
              <a:latin typeface="Gordita Light" pitchFamily="2" charset="77"/>
              <a:cs typeface="Gordita Light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05DD90-10C7-65A6-4E64-705A84D2C726}"/>
              </a:ext>
            </a:extLst>
          </p:cNvPr>
          <p:cNvSpPr txBox="1"/>
          <p:nvPr/>
        </p:nvSpPr>
        <p:spPr>
          <a:xfrm>
            <a:off x="1107583" y="2453426"/>
            <a:ext cx="3419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Gordita" pitchFamily="50" charset="-52"/>
                <a:cs typeface="Gordita" pitchFamily="50" charset="-52"/>
              </a:rPr>
              <a:t>A) 	100%</a:t>
            </a:r>
            <a:endParaRPr lang="et-EE" sz="2400" dirty="0">
              <a:latin typeface="Gordita" pitchFamily="50" charset="-52"/>
              <a:cs typeface="Gordita" pitchFamily="50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0CD275-3FC7-1E58-9399-1948239110AA}"/>
              </a:ext>
            </a:extLst>
          </p:cNvPr>
          <p:cNvSpPr txBox="1"/>
          <p:nvPr/>
        </p:nvSpPr>
        <p:spPr>
          <a:xfrm>
            <a:off x="1107581" y="3046524"/>
            <a:ext cx="3419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Gordita" pitchFamily="50" charset="-52"/>
                <a:cs typeface="Gordita" pitchFamily="50" charset="-52"/>
              </a:rPr>
              <a:t>B) 	25%</a:t>
            </a:r>
            <a:endParaRPr lang="et-EE" sz="2400" dirty="0">
              <a:latin typeface="Gordita" pitchFamily="50" charset="-52"/>
              <a:cs typeface="Gordita" pitchFamily="50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7902F8-B658-2351-561C-EB1D6DBC4F92}"/>
              </a:ext>
            </a:extLst>
          </p:cNvPr>
          <p:cNvSpPr txBox="1"/>
          <p:nvPr/>
        </p:nvSpPr>
        <p:spPr>
          <a:xfrm>
            <a:off x="1107583" y="3639622"/>
            <a:ext cx="3419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Gordita" pitchFamily="50" charset="-52"/>
                <a:cs typeface="Gordita" pitchFamily="50" charset="-52"/>
              </a:rPr>
              <a:t>C) 	0%</a:t>
            </a:r>
            <a:endParaRPr lang="et-EE" sz="2400" dirty="0">
              <a:latin typeface="Gordita" pitchFamily="50" charset="-52"/>
              <a:cs typeface="Gordita" pitchFamily="50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3D9F0E-E2D8-EAD0-115B-7BC440F96C49}"/>
              </a:ext>
            </a:extLst>
          </p:cNvPr>
          <p:cNvSpPr txBox="1"/>
          <p:nvPr/>
        </p:nvSpPr>
        <p:spPr>
          <a:xfrm>
            <a:off x="1107580" y="4232720"/>
            <a:ext cx="3419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Gordita" pitchFamily="50" charset="-52"/>
                <a:cs typeface="Gordita" pitchFamily="50" charset="-52"/>
              </a:rPr>
              <a:t>D) 	65%</a:t>
            </a:r>
            <a:endParaRPr lang="et-EE" sz="2400" dirty="0">
              <a:latin typeface="Gordita" pitchFamily="50" charset="-52"/>
              <a:cs typeface="Gordita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13562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130-8692-4581-8CD7-1F84A15D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Answer:</a:t>
            </a:r>
            <a:r>
              <a:rPr lang="et-EE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A3A0F-27E9-4497-8E51-B1903A464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913"/>
            <a:ext cx="9113874" cy="282910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None of the Estonian shale gasoline is consumed in the EU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Blended into larger parcels that are exported out of the EU..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Or exported to blend hubs and then moved out of the EU.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Used as a feedstock into refinery upgrading capacity. 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endParaRPr lang="en-US" sz="2000" dirty="0"/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/>
              <a:t>WHY?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endParaRPr lang="en-US" sz="2000" dirty="0"/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906A2D-9773-15DC-E0F3-3683BE9E8C90}"/>
              </a:ext>
            </a:extLst>
          </p:cNvPr>
          <p:cNvSpPr txBox="1"/>
          <p:nvPr/>
        </p:nvSpPr>
        <p:spPr>
          <a:xfrm>
            <a:off x="895082" y="4597758"/>
            <a:ext cx="90569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Gordita" pitchFamily="50" charset="-52"/>
                <a:cs typeface="Gordita" pitchFamily="50" charset="-52"/>
              </a:rPr>
              <a:t>EU Fuel Regulations on sulfur content as well as other quality standpoints that would make blending shale gasoline into retail EU Gasoline impossible to meet. </a:t>
            </a:r>
            <a:endParaRPr lang="et-EE" sz="2400" dirty="0">
              <a:latin typeface="Gordita" pitchFamily="50" charset="-52"/>
              <a:cs typeface="Gordita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26607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130-8692-4581-8CD7-1F84A15D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Where does the shale gasoline blends go?</a:t>
            </a:r>
            <a:endParaRPr lang="et-EE" dirty="0">
              <a:solidFill>
                <a:srgbClr val="17A740"/>
              </a:solidFill>
              <a:latin typeface="Gordita Light" pitchFamily="2" charset="77"/>
              <a:cs typeface="Gordita Light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87B0C5-3CC2-2DBE-73EF-7BDF92B09E43}"/>
              </a:ext>
            </a:extLst>
          </p:cNvPr>
          <p:cNvSpPr txBox="1"/>
          <p:nvPr/>
        </p:nvSpPr>
        <p:spPr>
          <a:xfrm>
            <a:off x="838201" y="2218454"/>
            <a:ext cx="410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Gordita" pitchFamily="50" charset="-52"/>
                <a:cs typeface="Gordita" pitchFamily="50" charset="-52"/>
              </a:rPr>
              <a:t>A)	Caribbean</a:t>
            </a:r>
            <a:endParaRPr lang="et-EE" sz="2400" dirty="0">
              <a:latin typeface="Gordita" pitchFamily="50" charset="-52"/>
              <a:cs typeface="Gordita" pitchFamily="50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CFFF1-8248-26FE-B1DE-317D844848CB}"/>
              </a:ext>
            </a:extLst>
          </p:cNvPr>
          <p:cNvSpPr txBox="1"/>
          <p:nvPr/>
        </p:nvSpPr>
        <p:spPr>
          <a:xfrm>
            <a:off x="838200" y="2756637"/>
            <a:ext cx="410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Gordita" pitchFamily="50" charset="-52"/>
                <a:cs typeface="Gordita" pitchFamily="50" charset="-52"/>
              </a:rPr>
              <a:t>B)	Africa</a:t>
            </a:r>
            <a:endParaRPr lang="et-EE" sz="2400" dirty="0">
              <a:latin typeface="Gordita" pitchFamily="50" charset="-52"/>
              <a:cs typeface="Gordita" pitchFamily="50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B1DA20-447B-1E51-6D3A-E8002C1486D8}"/>
              </a:ext>
            </a:extLst>
          </p:cNvPr>
          <p:cNvSpPr txBox="1"/>
          <p:nvPr/>
        </p:nvSpPr>
        <p:spPr>
          <a:xfrm>
            <a:off x="838204" y="3329316"/>
            <a:ext cx="410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Gordita" pitchFamily="50" charset="-52"/>
                <a:cs typeface="Gordita" pitchFamily="50" charset="-52"/>
              </a:rPr>
              <a:t>C)	Pakistan</a:t>
            </a:r>
            <a:endParaRPr lang="et-EE" sz="2400" dirty="0">
              <a:latin typeface="Gordita" pitchFamily="50" charset="-52"/>
              <a:cs typeface="Gordita" pitchFamily="50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1DC33E-53A9-FBCB-5844-3ABA65B42AE4}"/>
              </a:ext>
            </a:extLst>
          </p:cNvPr>
          <p:cNvSpPr txBox="1"/>
          <p:nvPr/>
        </p:nvSpPr>
        <p:spPr>
          <a:xfrm>
            <a:off x="838204" y="3901996"/>
            <a:ext cx="410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Gordita" pitchFamily="50" charset="-52"/>
                <a:cs typeface="Gordita" pitchFamily="50" charset="-52"/>
              </a:rPr>
              <a:t>D)	Brazil</a:t>
            </a:r>
            <a:endParaRPr lang="et-EE" sz="2400" dirty="0">
              <a:latin typeface="Gordita" pitchFamily="50" charset="-52"/>
              <a:cs typeface="Gordita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9107803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130-8692-4581-8CD7-1F84A15DA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913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Answer</a:t>
            </a:r>
            <a:endParaRPr lang="et-EE" dirty="0">
              <a:solidFill>
                <a:srgbClr val="17A740"/>
              </a:solidFill>
              <a:latin typeface="Gordita Light" pitchFamily="2" charset="77"/>
              <a:cs typeface="Gordita Light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794AB7-7C75-5EF2-C59C-358361A98F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9084" y="1316554"/>
            <a:ext cx="8038418" cy="5105482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136CC468-D456-7541-71DF-D2084A81F428}"/>
              </a:ext>
            </a:extLst>
          </p:cNvPr>
          <p:cNvSpPr/>
          <p:nvPr/>
        </p:nvSpPr>
        <p:spPr>
          <a:xfrm>
            <a:off x="6500622" y="3172968"/>
            <a:ext cx="132588" cy="45719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1FFEAC76-3808-C84E-369C-B1EBF1F8094B}"/>
                  </a:ext>
                </a:extLst>
              </p14:cNvPr>
              <p14:cNvContentPartPr/>
              <p14:nvPr/>
            </p14:nvContentPartPr>
            <p14:xfrm>
              <a:off x="4626933" y="3256296"/>
              <a:ext cx="1890360" cy="10738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1FFEAC76-3808-C84E-369C-B1EBF1F8094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617933" y="3247656"/>
                <a:ext cx="1908000" cy="1091520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9DF8D8BF-D2CD-A733-11B2-CFD69CF710E2}"/>
              </a:ext>
            </a:extLst>
          </p:cNvPr>
          <p:cNvSpPr/>
          <p:nvPr/>
        </p:nvSpPr>
        <p:spPr>
          <a:xfrm>
            <a:off x="4513173" y="4230710"/>
            <a:ext cx="193183" cy="155266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E35C351-DD7B-1258-AE3A-4A32DF142A67}"/>
              </a:ext>
            </a:extLst>
          </p:cNvPr>
          <p:cNvGrpSpPr/>
          <p:nvPr/>
        </p:nvGrpSpPr>
        <p:grpSpPr>
          <a:xfrm>
            <a:off x="5620173" y="3212655"/>
            <a:ext cx="897120" cy="1570320"/>
            <a:chOff x="5600733" y="3200496"/>
            <a:chExt cx="897120" cy="157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F7453A4E-11C5-6B44-F482-76268953EE96}"/>
                    </a:ext>
                  </a:extLst>
                </p14:cNvPr>
                <p14:cNvContentPartPr/>
                <p14:nvPr/>
              </p14:nvContentPartPr>
              <p14:xfrm>
                <a:off x="5761653" y="3200496"/>
                <a:ext cx="736200" cy="6771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F7453A4E-11C5-6B44-F482-76268953EE9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752653" y="3191496"/>
                  <a:ext cx="753840" cy="69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A95C8F7-8CC0-7EE0-6F10-8A96EF1E742C}"/>
                    </a:ext>
                  </a:extLst>
                </p14:cNvPr>
                <p14:cNvContentPartPr/>
                <p14:nvPr/>
              </p14:nvContentPartPr>
              <p14:xfrm>
                <a:off x="5891973" y="3857136"/>
                <a:ext cx="360" cy="3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A95C8F7-8CC0-7EE0-6F10-8A96EF1E742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883333" y="384849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6F455C3-5E83-CF00-22B1-F5F6CA1146AE}"/>
                    </a:ext>
                  </a:extLst>
                </p14:cNvPr>
                <p14:cNvContentPartPr/>
                <p14:nvPr/>
              </p14:nvContentPartPr>
              <p14:xfrm>
                <a:off x="5600733" y="3869736"/>
                <a:ext cx="527040" cy="9010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6F455C3-5E83-CF00-22B1-F5F6CA1146A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591733" y="3861096"/>
                  <a:ext cx="544680" cy="918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2" name="Star: 5 Points 21">
            <a:extLst>
              <a:ext uri="{FF2B5EF4-FFF2-40B4-BE49-F238E27FC236}">
                <a16:creationId xmlns:a16="http://schemas.microsoft.com/office/drawing/2014/main" id="{2E333DC6-75C6-AB09-ABBB-9556AAC5EE55}"/>
              </a:ext>
            </a:extLst>
          </p:cNvPr>
          <p:cNvSpPr/>
          <p:nvPr/>
        </p:nvSpPr>
        <p:spPr>
          <a:xfrm>
            <a:off x="6032758" y="4521866"/>
            <a:ext cx="193183" cy="155266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2E09D489-962E-0A76-92F7-2CBF504362FC}"/>
                  </a:ext>
                </a:extLst>
              </p14:cNvPr>
              <p14:cNvContentPartPr/>
              <p14:nvPr/>
            </p14:nvContentPartPr>
            <p14:xfrm>
              <a:off x="5634213" y="4546176"/>
              <a:ext cx="848160" cy="9360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2E09D489-962E-0A76-92F7-2CBF504362F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625573" y="4537176"/>
                <a:ext cx="865800" cy="953640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Star: 5 Points 24">
            <a:extLst>
              <a:ext uri="{FF2B5EF4-FFF2-40B4-BE49-F238E27FC236}">
                <a16:creationId xmlns:a16="http://schemas.microsoft.com/office/drawing/2014/main" id="{0359BC75-E137-46D5-9629-45B87B6FA724}"/>
              </a:ext>
            </a:extLst>
          </p:cNvPr>
          <p:cNvSpPr/>
          <p:nvPr/>
        </p:nvSpPr>
        <p:spPr>
          <a:xfrm>
            <a:off x="6399821" y="5351220"/>
            <a:ext cx="193183" cy="155266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84751395-BC1F-F49E-20FB-CFC359E8092E}"/>
                  </a:ext>
                </a:extLst>
              </p14:cNvPr>
              <p14:cNvContentPartPr/>
              <p14:nvPr/>
            </p14:nvContentPartPr>
            <p14:xfrm>
              <a:off x="6568053" y="4729776"/>
              <a:ext cx="324000" cy="7567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84751395-BC1F-F49E-20FB-CFC359E8092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559413" y="4721136"/>
                <a:ext cx="341640" cy="77436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Star: 5 Points 26">
            <a:extLst>
              <a:ext uri="{FF2B5EF4-FFF2-40B4-BE49-F238E27FC236}">
                <a16:creationId xmlns:a16="http://schemas.microsoft.com/office/drawing/2014/main" id="{C6A6F9FE-750B-E0B5-1CEA-C9940A945EB1}"/>
              </a:ext>
            </a:extLst>
          </p:cNvPr>
          <p:cNvSpPr/>
          <p:nvPr/>
        </p:nvSpPr>
        <p:spPr>
          <a:xfrm>
            <a:off x="6784326" y="4627709"/>
            <a:ext cx="193183" cy="155266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A105289A-B7E6-A572-8677-FAA04CFCBEDE}"/>
                  </a:ext>
                </a:extLst>
              </p14:cNvPr>
              <p14:cNvContentPartPr/>
              <p14:nvPr/>
            </p14:nvContentPartPr>
            <p14:xfrm>
              <a:off x="6895653" y="4201656"/>
              <a:ext cx="497160" cy="84708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A105289A-B7E6-A572-8677-FAA04CFCBED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887013" y="4193016"/>
                <a:ext cx="514800" cy="864720"/>
              </a:xfrm>
              <a:prstGeom prst="rect">
                <a:avLst/>
              </a:prstGeom>
            </p:spPr>
          </p:pic>
        </mc:Fallback>
      </mc:AlternateContent>
      <p:sp>
        <p:nvSpPr>
          <p:cNvPr id="29" name="Star: 5 Points 28">
            <a:extLst>
              <a:ext uri="{FF2B5EF4-FFF2-40B4-BE49-F238E27FC236}">
                <a16:creationId xmlns:a16="http://schemas.microsoft.com/office/drawing/2014/main" id="{39D59BC3-A448-1C17-64D6-F1816EC5EC50}"/>
              </a:ext>
            </a:extLst>
          </p:cNvPr>
          <p:cNvSpPr/>
          <p:nvPr/>
        </p:nvSpPr>
        <p:spPr>
          <a:xfrm>
            <a:off x="7289212" y="4075444"/>
            <a:ext cx="193183" cy="155266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0513EF4-3A94-7F30-F526-E8AA75BB1881}"/>
              </a:ext>
            </a:extLst>
          </p:cNvPr>
          <p:cNvSpPr/>
          <p:nvPr/>
        </p:nvSpPr>
        <p:spPr>
          <a:xfrm>
            <a:off x="5854314" y="3829451"/>
            <a:ext cx="114918" cy="104887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44083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 animBg="1"/>
      <p:bldP spid="25" grpId="0" animBg="1"/>
      <p:bldP spid="27" grpId="0" animBg="1"/>
      <p:bldP spid="29" grpId="0" animBg="1"/>
      <p:bldP spid="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130-8692-4581-8CD7-1F84A15D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Challenges Facing Gasoline Markets</a:t>
            </a:r>
            <a:endParaRPr lang="et-EE" dirty="0">
              <a:solidFill>
                <a:srgbClr val="17A740"/>
              </a:solidFill>
              <a:latin typeface="Gordita Light" pitchFamily="2" charset="77"/>
              <a:cs typeface="Gordita Light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A3A0F-27E9-4497-8E51-B1903A464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912"/>
            <a:ext cx="9113874" cy="4595051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As with any voyage forward, there is the chance of headwinds…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Fuel oil standards are becoming more stringent globally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Reduce impurities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Tighter sulfur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New refinery capacity coming on</a:t>
            </a:r>
            <a:r>
              <a:rPr lang="ru-RU" sz="2400" dirty="0"/>
              <a:t> </a:t>
            </a:r>
            <a:r>
              <a:rPr lang="en-US" sz="2400" dirty="0"/>
              <a:t>line that will disrupt the Atlantic basin flows and challenge blending economics</a:t>
            </a:r>
            <a:endParaRPr lang="et-EE" sz="2400" dirty="0"/>
          </a:p>
        </p:txBody>
      </p:sp>
    </p:spTree>
    <p:extLst>
      <p:ext uri="{BB962C8B-B14F-4D97-AF65-F5344CB8AC3E}">
        <p14:creationId xmlns:p14="http://schemas.microsoft.com/office/powerpoint/2010/main" val="1203223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130-8692-4581-8CD7-1F84A15D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Challenges Ahead– New Refining </a:t>
            </a:r>
            <a:endParaRPr lang="et-EE" dirty="0">
              <a:solidFill>
                <a:srgbClr val="17A740"/>
              </a:solidFill>
              <a:latin typeface="Gordita Light" pitchFamily="2" charset="77"/>
              <a:cs typeface="Gordita Light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A3A0F-27E9-4497-8E51-B1903A464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912"/>
            <a:ext cx="4712208" cy="4595051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African Refineries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Dangote - Nigeria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 err="1"/>
              <a:t>Suento</a:t>
            </a:r>
            <a:r>
              <a:rPr lang="en-US" sz="2000" dirty="0"/>
              <a:t> - Ghana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Port Harcourt - Nigeria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/>
              <a:t>Has Made </a:t>
            </a:r>
            <a:r>
              <a:rPr lang="en-US" sz="2000" dirty="0"/>
              <a:t>West Africa a net exporter of product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Dos Bocas Mexico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Will reduce imports from USA </a:t>
            </a:r>
            <a:endParaRPr lang="et-EE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CE8557-6CD6-9C56-258A-298F3B7B28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5301" y="1719071"/>
            <a:ext cx="5540665" cy="351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8001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130-8692-4581-8CD7-1F84A15D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Gasoline demand destruction is happening</a:t>
            </a:r>
            <a:endParaRPr lang="et-EE" dirty="0">
              <a:solidFill>
                <a:srgbClr val="17A740"/>
              </a:solidFill>
              <a:latin typeface="Gordita Light" pitchFamily="2" charset="77"/>
              <a:cs typeface="Gordita Light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A3A0F-27E9-4497-8E51-B1903A464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9113874" cy="4595051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EV and Hybrid car sales are eclipsing ICE sales in major markets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1600" dirty="0"/>
              <a:t>China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1600" dirty="0"/>
              <a:t>Europe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1600" dirty="0"/>
              <a:t>USA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Impact of alternative energy vehicles has contributed to approximately 2 million barrels a day of retail fuel demand destruction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1600" dirty="0"/>
              <a:t>Once investment in EV has been made, consumers do not switch back.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The current high retail gasoline price environment is shifting consumer sentiment on EV vs. ICE engines.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1600" dirty="0"/>
              <a:t>As of August 2026 EV and Hybrid cars amounted to 58.3% of new car registrations</a:t>
            </a:r>
          </a:p>
        </p:txBody>
      </p:sp>
    </p:spTree>
    <p:extLst>
      <p:ext uri="{BB962C8B-B14F-4D97-AF65-F5344CB8AC3E}">
        <p14:creationId xmlns:p14="http://schemas.microsoft.com/office/powerpoint/2010/main" val="41269345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BEA6C90-900E-DF17-B9CE-B6E019837B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3120" y="2526000"/>
            <a:ext cx="7199376" cy="30258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721130-8692-4581-8CD7-1F84A15D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Peak Gasoline Demand in USA?</a:t>
            </a:r>
            <a:endParaRPr lang="et-EE" dirty="0">
              <a:solidFill>
                <a:srgbClr val="17A740"/>
              </a:solidFill>
              <a:latin typeface="Gordita Light" pitchFamily="2" charset="77"/>
              <a:cs typeface="Gordita Light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A3A0F-27E9-4497-8E51-B1903A464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912"/>
            <a:ext cx="9113874" cy="503519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US gasoline demand has already peaked according to the EIA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And has started to decline…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endParaRPr lang="en-US" sz="2000" dirty="0"/>
          </a:p>
          <a:p>
            <a:pPr lvl="1">
              <a:lnSpc>
                <a:spcPct val="107000"/>
              </a:lnSpc>
              <a:spcAft>
                <a:spcPts val="800"/>
              </a:spcAft>
            </a:pPr>
            <a:endParaRPr lang="en-US" sz="2000" dirty="0"/>
          </a:p>
          <a:p>
            <a:pPr lvl="1">
              <a:lnSpc>
                <a:spcPct val="107000"/>
              </a:lnSpc>
              <a:spcAft>
                <a:spcPts val="800"/>
              </a:spcAft>
            </a:pPr>
            <a:endParaRPr lang="en-US" sz="2000" dirty="0"/>
          </a:p>
          <a:p>
            <a:pPr lvl="1">
              <a:lnSpc>
                <a:spcPct val="107000"/>
              </a:lnSpc>
              <a:spcAft>
                <a:spcPts val="800"/>
              </a:spcAft>
            </a:pPr>
            <a:endParaRPr lang="en-US" sz="2000" dirty="0"/>
          </a:p>
          <a:p>
            <a:pPr lvl="1">
              <a:lnSpc>
                <a:spcPct val="107000"/>
              </a:lnSpc>
              <a:spcAft>
                <a:spcPts val="800"/>
              </a:spcAft>
            </a:pPr>
            <a:endParaRPr lang="en-US" sz="2000" dirty="0"/>
          </a:p>
          <a:p>
            <a:pPr lvl="1">
              <a:lnSpc>
                <a:spcPct val="107000"/>
              </a:lnSpc>
              <a:spcAft>
                <a:spcPts val="800"/>
              </a:spcAft>
            </a:pPr>
            <a:endParaRPr lang="en-US" sz="2000" dirty="0"/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China petroleum demand is estimate to peak by 2027 with gasoline  peaking this year…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863D03F-25D9-8CD0-CEA5-5F750C83BE81}"/>
              </a:ext>
            </a:extLst>
          </p:cNvPr>
          <p:cNvCxnSpPr>
            <a:cxnSpLocks/>
          </p:cNvCxnSpPr>
          <p:nvPr/>
        </p:nvCxnSpPr>
        <p:spPr>
          <a:xfrm>
            <a:off x="7653528" y="3218688"/>
            <a:ext cx="1399032" cy="10515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78882CE-1D74-881D-91F0-84A18DFF1812}"/>
              </a:ext>
            </a:extLst>
          </p:cNvPr>
          <p:cNvCxnSpPr>
            <a:cxnSpLocks/>
          </p:cNvCxnSpPr>
          <p:nvPr/>
        </p:nvCxnSpPr>
        <p:spPr>
          <a:xfrm flipV="1">
            <a:off x="2326406" y="3172968"/>
            <a:ext cx="3605356" cy="40233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43187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130-8692-4581-8CD7-1F84A15D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Where does our Residual Fuel go?</a:t>
            </a:r>
            <a:endParaRPr lang="et-EE" dirty="0">
              <a:solidFill>
                <a:srgbClr val="17A740"/>
              </a:solidFill>
              <a:latin typeface="Gordita Light" pitchFamily="2" charset="77"/>
              <a:cs typeface="Gordita Light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3DDB24-06B7-AA8A-940E-57030F0B20B2}"/>
              </a:ext>
            </a:extLst>
          </p:cNvPr>
          <p:cNvSpPr txBox="1"/>
          <p:nvPr/>
        </p:nvSpPr>
        <p:spPr>
          <a:xfrm>
            <a:off x="989526" y="1970969"/>
            <a:ext cx="5106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Gordita" pitchFamily="50" charset="-52"/>
                <a:cs typeface="Gordita" pitchFamily="50" charset="-52"/>
              </a:rPr>
              <a:t>A)	Exported to Singapore</a:t>
            </a:r>
            <a:endParaRPr lang="et-EE" sz="2400" dirty="0">
              <a:latin typeface="Gordita" pitchFamily="50" charset="-52"/>
              <a:cs typeface="Gordita" pitchFamily="50" charset="-5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BAFFD5-E6E2-9C0B-FFAB-C8504131577C}"/>
              </a:ext>
            </a:extLst>
          </p:cNvPr>
          <p:cNvSpPr txBox="1"/>
          <p:nvPr/>
        </p:nvSpPr>
        <p:spPr>
          <a:xfrm>
            <a:off x="989526" y="2656238"/>
            <a:ext cx="5106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Gordita" pitchFamily="50" charset="-52"/>
                <a:cs typeface="Gordita" pitchFamily="50" charset="-52"/>
              </a:rPr>
              <a:t>B)	Exported to Rotterdam</a:t>
            </a:r>
            <a:endParaRPr lang="et-EE" sz="2400" dirty="0">
              <a:latin typeface="Gordita" pitchFamily="50" charset="-52"/>
              <a:cs typeface="Gordita" pitchFamily="50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6A9EB4-C500-BC18-BB92-BCCF7A1FD8EA}"/>
              </a:ext>
            </a:extLst>
          </p:cNvPr>
          <p:cNvSpPr txBox="1"/>
          <p:nvPr/>
        </p:nvSpPr>
        <p:spPr>
          <a:xfrm>
            <a:off x="989526" y="3341507"/>
            <a:ext cx="5106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Gordita" pitchFamily="50" charset="-52"/>
                <a:cs typeface="Gordita" pitchFamily="50" charset="-52"/>
              </a:rPr>
              <a:t>C)	Exported to USA</a:t>
            </a:r>
            <a:endParaRPr lang="et-EE" sz="2400" dirty="0">
              <a:latin typeface="Gordita" pitchFamily="50" charset="-52"/>
              <a:cs typeface="Gordita" pitchFamily="50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3511F0-0880-D7D8-113C-599622F20997}"/>
              </a:ext>
            </a:extLst>
          </p:cNvPr>
          <p:cNvSpPr txBox="1"/>
          <p:nvPr/>
        </p:nvSpPr>
        <p:spPr>
          <a:xfrm>
            <a:off x="989526" y="4026776"/>
            <a:ext cx="5106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Gordita" pitchFamily="50" charset="-52"/>
                <a:cs typeface="Gordita" pitchFamily="50" charset="-52"/>
              </a:rPr>
              <a:t>D)	Exported to Brazil</a:t>
            </a:r>
            <a:endParaRPr lang="et-EE" sz="2400" dirty="0">
              <a:latin typeface="Gordita" pitchFamily="50" charset="-52"/>
              <a:cs typeface="Gordita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331033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130-8692-4581-8CD7-1F84A15D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Answer</a:t>
            </a:r>
            <a:endParaRPr lang="et-EE" dirty="0">
              <a:solidFill>
                <a:srgbClr val="17A740"/>
              </a:solidFill>
              <a:latin typeface="Gordita Light" pitchFamily="2" charset="77"/>
              <a:cs typeface="Gordita Light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8399FE-1F4B-B7A6-7497-6F7AD0D1F4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7532" y="1459770"/>
            <a:ext cx="8035224" cy="510889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6A03BC2-5D5D-E92B-D3E4-110667AF0BD9}"/>
                  </a:ext>
                </a:extLst>
              </p14:cNvPr>
              <p14:cNvContentPartPr/>
              <p14:nvPr/>
            </p14:nvContentPartPr>
            <p14:xfrm>
              <a:off x="6711480" y="5760576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6A03BC2-5D5D-E92B-D3E4-110667AF0BD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05360" y="5754456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Oval 2">
            <a:extLst>
              <a:ext uri="{FF2B5EF4-FFF2-40B4-BE49-F238E27FC236}">
                <a16:creationId xmlns:a16="http://schemas.microsoft.com/office/drawing/2014/main" id="{F3728B06-B572-48FF-CBC1-080A8540F792}"/>
              </a:ext>
            </a:extLst>
          </p:cNvPr>
          <p:cNvSpPr/>
          <p:nvPr/>
        </p:nvSpPr>
        <p:spPr>
          <a:xfrm>
            <a:off x="6490952" y="3298779"/>
            <a:ext cx="91225" cy="77273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DEE8E75-AD2D-C932-FAD4-64FC2CABF796}"/>
                  </a:ext>
                </a:extLst>
              </p14:cNvPr>
              <p14:cNvContentPartPr/>
              <p14:nvPr/>
            </p14:nvContentPartPr>
            <p14:xfrm>
              <a:off x="6174573" y="3361416"/>
              <a:ext cx="316440" cy="230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DEE8E75-AD2D-C932-FAD4-64FC2CABF79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65933" y="3352416"/>
                <a:ext cx="334080" cy="2484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Star: 5 Points 7">
            <a:extLst>
              <a:ext uri="{FF2B5EF4-FFF2-40B4-BE49-F238E27FC236}">
                <a16:creationId xmlns:a16="http://schemas.microsoft.com/office/drawing/2014/main" id="{D62B8ADF-02B0-C3FC-96C0-688AB6F16515}"/>
              </a:ext>
            </a:extLst>
          </p:cNvPr>
          <p:cNvSpPr/>
          <p:nvPr/>
        </p:nvSpPr>
        <p:spPr>
          <a:xfrm>
            <a:off x="6056507" y="3476796"/>
            <a:ext cx="265176" cy="23774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0176A92A-0270-6A2D-FD09-EB431668F531}"/>
              </a:ext>
            </a:extLst>
          </p:cNvPr>
          <p:cNvSpPr/>
          <p:nvPr/>
        </p:nvSpPr>
        <p:spPr>
          <a:xfrm>
            <a:off x="8172935" y="4601551"/>
            <a:ext cx="265176" cy="23774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363DBE31-31E3-6BC5-6A60-307A9A3FFF66}"/>
                  </a:ext>
                </a:extLst>
              </p14:cNvPr>
              <p14:cNvContentPartPr/>
              <p14:nvPr/>
            </p14:nvContentPartPr>
            <p14:xfrm>
              <a:off x="5607573" y="3327576"/>
              <a:ext cx="2606760" cy="23410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363DBE31-31E3-6BC5-6A60-307A9A3FFF6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598933" y="3318936"/>
                <a:ext cx="2624400" cy="2358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32687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130-8692-4581-8CD7-1F84A15D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Residual Fuel Oil Market</a:t>
            </a:r>
            <a:endParaRPr lang="et-EE" dirty="0">
              <a:solidFill>
                <a:srgbClr val="17A740"/>
              </a:solidFill>
              <a:latin typeface="Gordita Light" pitchFamily="2" charset="77"/>
              <a:cs typeface="Gordita Light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A3A0F-27E9-4497-8E51-B1903A464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912"/>
            <a:ext cx="9113874" cy="4595051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80% of Estonian shale is exported directly to Asia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Singapore and Malaysia bunker hub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10% is shipped into ARA….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Where it is blended and shipped to Singapore as well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10% disbursed to other European markets for bunker and utility consumption.   </a:t>
            </a:r>
            <a:endParaRPr lang="et-EE" sz="2400" dirty="0"/>
          </a:p>
        </p:txBody>
      </p:sp>
    </p:spTree>
    <p:extLst>
      <p:ext uri="{BB962C8B-B14F-4D97-AF65-F5344CB8AC3E}">
        <p14:creationId xmlns:p14="http://schemas.microsoft.com/office/powerpoint/2010/main" val="22937237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130-8692-4581-8CD7-1F84A15D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Bunker Markets and Shale</a:t>
            </a:r>
            <a:endParaRPr lang="et-EE" dirty="0">
              <a:solidFill>
                <a:srgbClr val="17A740"/>
              </a:solidFill>
              <a:latin typeface="Gordita Light" pitchFamily="2" charset="77"/>
              <a:cs typeface="Gordita Light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A3A0F-27E9-4497-8E51-B1903A464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912"/>
            <a:ext cx="9113874" cy="4595051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4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4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t-EE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8CF832-839E-7BF7-4E3F-7057D5FCA257}"/>
              </a:ext>
            </a:extLst>
          </p:cNvPr>
          <p:cNvSpPr txBox="1"/>
          <p:nvPr/>
        </p:nvSpPr>
        <p:spPr>
          <a:xfrm>
            <a:off x="838200" y="1581912"/>
            <a:ext cx="10675374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ordita" pitchFamily="50" charset="-52"/>
                <a:cs typeface="Gordita" pitchFamily="50" charset="-52"/>
              </a:rPr>
              <a:t>Global bunker fuel consumption is 220 Million Metric Tons annually</a:t>
            </a:r>
          </a:p>
          <a:p>
            <a:endParaRPr lang="en-US" sz="2000" dirty="0">
              <a:latin typeface="Gordita" pitchFamily="50" charset="-52"/>
              <a:cs typeface="Gordita" pitchFamily="50" charset="-52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Gordita" pitchFamily="50" charset="-52"/>
                <a:cs typeface="Gordita" pitchFamily="50" charset="-52"/>
              </a:rPr>
              <a:t>HSFO (Max 3.5% Sulfur) makes up over 1/3</a:t>
            </a:r>
            <a:r>
              <a:rPr lang="en-US" sz="2000" baseline="30000" dirty="0">
                <a:latin typeface="Gordita" pitchFamily="50" charset="-52"/>
                <a:cs typeface="Gordita" pitchFamily="50" charset="-52"/>
              </a:rPr>
              <a:t>rd</a:t>
            </a:r>
            <a:r>
              <a:rPr lang="en-US" sz="2000" dirty="0">
                <a:latin typeface="Gordita" pitchFamily="50" charset="-52"/>
                <a:cs typeface="Gordita" pitchFamily="50" charset="-52"/>
              </a:rPr>
              <a:t> of the global bunker demand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Gordita" pitchFamily="50" charset="-52"/>
                <a:cs typeface="Gordita" pitchFamily="50" charset="-52"/>
              </a:rPr>
              <a:t>VLSFO (Max 0.5% Sulfur) makes up the balance and is widely available in the world today. </a:t>
            </a:r>
          </a:p>
          <a:p>
            <a:endParaRPr lang="en-US" sz="2000" dirty="0">
              <a:latin typeface="Gordita" pitchFamily="50" charset="-52"/>
              <a:cs typeface="Gordita" pitchFamily="50" charset="-52"/>
            </a:endParaRPr>
          </a:p>
          <a:p>
            <a:r>
              <a:rPr lang="en-US" sz="2000" dirty="0">
                <a:latin typeface="Gordita" pitchFamily="50" charset="-52"/>
                <a:cs typeface="Gordita" pitchFamily="50" charset="-52"/>
              </a:rPr>
              <a:t>Estonian Shale oil is a global blend component for VLSFO…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Gordita" pitchFamily="50" charset="-52"/>
                <a:cs typeface="Gordita" pitchFamily="50" charset="-52"/>
              </a:rPr>
              <a:t>Sulfur is below 0.7% typically.</a:t>
            </a:r>
          </a:p>
          <a:p>
            <a:endParaRPr lang="en-US" sz="2000" dirty="0">
              <a:latin typeface="Gordita" pitchFamily="50" charset="-52"/>
              <a:cs typeface="Gordita" pitchFamily="50" charset="-52"/>
            </a:endParaRPr>
          </a:p>
          <a:p>
            <a:r>
              <a:rPr lang="en-US" sz="2000" dirty="0">
                <a:latin typeface="Gordita" pitchFamily="50" charset="-52"/>
                <a:cs typeface="Gordita" pitchFamily="50" charset="-52"/>
              </a:rPr>
              <a:t>Estonian Shale makes up a little less than 1% of the global bunker market, but it is a sought-after component for blending </a:t>
            </a:r>
          </a:p>
          <a:p>
            <a:endParaRPr lang="en-US" sz="2000" dirty="0">
              <a:latin typeface="Gordita" pitchFamily="50" charset="-52"/>
              <a:cs typeface="Gordita" pitchFamily="50" charset="-52"/>
            </a:endParaRPr>
          </a:p>
          <a:p>
            <a:r>
              <a:rPr lang="en-US" sz="2000" dirty="0">
                <a:latin typeface="Gordita" pitchFamily="50" charset="-52"/>
                <a:cs typeface="Gordita" pitchFamily="50" charset="-52"/>
              </a:rPr>
              <a:t>Quality Wise: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Gordita" pitchFamily="50" charset="-52"/>
                <a:cs typeface="Gordita" pitchFamily="50" charset="-52"/>
              </a:rPr>
              <a:t>Low sulfur, High Density material needed in today's bunker fuel market, and beyond. </a:t>
            </a:r>
          </a:p>
          <a:p>
            <a:endParaRPr lang="en-US" dirty="0"/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0471229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130-8692-4581-8CD7-1F84A15D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Challenges Ahead for Fuel Oil</a:t>
            </a:r>
            <a:endParaRPr lang="et-EE" dirty="0">
              <a:solidFill>
                <a:srgbClr val="17A740"/>
              </a:solidFill>
              <a:latin typeface="Gordita Light" pitchFamily="2" charset="77"/>
              <a:cs typeface="Gordita Light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A3A0F-27E9-4497-8E51-B1903A464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912"/>
            <a:ext cx="9113874" cy="459505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As with gasoline, there are some challenges for residual fuel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Changes in global bunker demand for residual fuel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Mediterranean SECA zone came into effect on May 1, 2025</a:t>
            </a:r>
          </a:p>
          <a:p>
            <a:pPr lvl="2">
              <a:lnSpc>
                <a:spcPct val="107000"/>
              </a:lnSpc>
              <a:spcAft>
                <a:spcPts val="800"/>
              </a:spcAft>
            </a:pPr>
            <a:r>
              <a:rPr lang="en-US" sz="1600" dirty="0"/>
              <a:t>Reduces sulfur emissions from 0.5% to 0.1% for vessels in the </a:t>
            </a:r>
            <a:r>
              <a:rPr lang="en-US" sz="1600" dirty="0" err="1"/>
              <a:t>Mediterranian</a:t>
            </a:r>
            <a:endParaRPr lang="en-US" sz="1600" dirty="0"/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GIUK ECA zone to come into effect in 2028</a:t>
            </a:r>
          </a:p>
          <a:p>
            <a:pPr lvl="2">
              <a:lnSpc>
                <a:spcPct val="107000"/>
              </a:lnSpc>
              <a:spcAft>
                <a:spcPts val="800"/>
              </a:spcAft>
            </a:pPr>
            <a:r>
              <a:rPr lang="en-US" sz="1600" dirty="0"/>
              <a:t>Further in crease in marine distillate demand and reduction in Marine Fuel Bunker demand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Alternative fuels for ships</a:t>
            </a:r>
          </a:p>
          <a:p>
            <a:pPr lvl="2">
              <a:lnSpc>
                <a:spcPct val="107000"/>
              </a:lnSpc>
              <a:spcAft>
                <a:spcPts val="800"/>
              </a:spcAft>
            </a:pPr>
            <a:r>
              <a:rPr lang="en-US" sz="1600" dirty="0"/>
              <a:t>Biofuel Blends</a:t>
            </a:r>
          </a:p>
          <a:p>
            <a:pPr lvl="2">
              <a:lnSpc>
                <a:spcPct val="107000"/>
              </a:lnSpc>
              <a:spcAft>
                <a:spcPts val="800"/>
              </a:spcAft>
            </a:pPr>
            <a:r>
              <a:rPr lang="en-US" sz="1600" dirty="0"/>
              <a:t>Methanol</a:t>
            </a:r>
          </a:p>
          <a:p>
            <a:pPr lvl="2">
              <a:lnSpc>
                <a:spcPct val="107000"/>
              </a:lnSpc>
              <a:spcAft>
                <a:spcPts val="800"/>
              </a:spcAft>
            </a:pPr>
            <a:r>
              <a:rPr lang="en-US" sz="1600" dirty="0"/>
              <a:t>Ammonia</a:t>
            </a:r>
          </a:p>
        </p:txBody>
      </p:sp>
    </p:spTree>
    <p:extLst>
      <p:ext uri="{BB962C8B-B14F-4D97-AF65-F5344CB8AC3E}">
        <p14:creationId xmlns:p14="http://schemas.microsoft.com/office/powerpoint/2010/main" val="31538387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130-8692-4581-8CD7-1F84A15D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Estonian Shale Staying Power</a:t>
            </a:r>
            <a:endParaRPr lang="et-EE" dirty="0">
              <a:solidFill>
                <a:srgbClr val="17A740"/>
              </a:solidFill>
              <a:latin typeface="Gordita Light" pitchFamily="2" charset="77"/>
              <a:cs typeface="Gordita Light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A3A0F-27E9-4497-8E51-B1903A464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912"/>
            <a:ext cx="9113874" cy="4595051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Refinery rationalization in Europe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Has resulted in some refinery shut downs prior to the Middle East war.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Lower demand for product </a:t>
            </a:r>
          </a:p>
          <a:p>
            <a:pPr lvl="2">
              <a:lnSpc>
                <a:spcPct val="107000"/>
              </a:lnSpc>
              <a:spcAft>
                <a:spcPts val="800"/>
              </a:spcAft>
            </a:pPr>
            <a:r>
              <a:rPr lang="en-US" sz="1600" dirty="0"/>
              <a:t>Both inside EU and exports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Would mean less fuel oil produced in Northern Europe</a:t>
            </a:r>
            <a:endParaRPr lang="en-US" sz="20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Would help maintain Estonian Shale as a marine fuel blend component. </a:t>
            </a:r>
          </a:p>
        </p:txBody>
      </p:sp>
    </p:spTree>
    <p:extLst>
      <p:ext uri="{BB962C8B-B14F-4D97-AF65-F5344CB8AC3E}">
        <p14:creationId xmlns:p14="http://schemas.microsoft.com/office/powerpoint/2010/main" val="16435547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B6D70-CC9B-BB35-732A-B4EAA4C01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17553-E4F7-C40B-909C-1E9576630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Regulatory Risk is largest risk</a:t>
            </a:r>
            <a:endParaRPr lang="et-EE" dirty="0">
              <a:solidFill>
                <a:srgbClr val="17A740"/>
              </a:solidFill>
              <a:latin typeface="Gordita Light" pitchFamily="2" charset="77"/>
              <a:cs typeface="Gordita Light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0945E-F6EF-2A02-F297-50EE516C0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912"/>
            <a:ext cx="9113874" cy="4595051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IMO Net Zero Framework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Global Carbon Tax on emissions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Has yet to pass within the IMO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Fuel EU regulations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2000" dirty="0"/>
              <a:t>Tightening down on emissions from vessels</a:t>
            </a:r>
          </a:p>
          <a:p>
            <a:pPr lvl="2">
              <a:lnSpc>
                <a:spcPct val="107000"/>
              </a:lnSpc>
              <a:spcAft>
                <a:spcPts val="800"/>
              </a:spcAft>
            </a:pPr>
            <a:r>
              <a:rPr lang="en-US" sz="1600" dirty="0"/>
              <a:t>Produces a cost to shippers for burning petroleum based fuels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EU Emissions regulations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324465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130-8692-4581-8CD7-1F84A15D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Shipping Demand for Fuel oil</a:t>
            </a:r>
            <a:r>
              <a:rPr lang="et-EE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187BBD-F970-E3B4-BFD0-8C41896BBBC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690688"/>
            <a:ext cx="4510548" cy="4735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We are in an energy transition not a cancelation….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90.8% of the global fleet tonnage in operation currently relies on conventional fuels (HSFO/VLSFO/Gasoil) for energy.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8.4% of the fleet relies on LNG as the main source of energy.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30% of the new order book is LNG powered.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5.9% is Methanol. 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Vessel orders require 4 to 5 years from order to completion….Meaning that maritime is behind the curve in vessel replacement.  </a:t>
            </a:r>
          </a:p>
          <a:p>
            <a:endParaRPr lang="et-EE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478FEE-963D-E732-27CC-CBF25D91E1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2482" y="1690688"/>
            <a:ext cx="6709895" cy="378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7923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130-8692-4581-8CD7-1F84A15D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Supply Chain on Green Fuels</a:t>
            </a:r>
            <a:endParaRPr lang="et-EE" dirty="0">
              <a:solidFill>
                <a:srgbClr val="17A740"/>
              </a:solidFill>
              <a:latin typeface="Gordita Light" pitchFamily="2" charset="77"/>
              <a:cs typeface="Gordita Light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A3A0F-27E9-4497-8E51-B1903A464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912"/>
            <a:ext cx="4441723" cy="4595051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4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4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t-EE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CBC5E3-8D0E-39A7-0BCC-8EE62B098E7B}"/>
              </a:ext>
            </a:extLst>
          </p:cNvPr>
          <p:cNvSpPr txBox="1"/>
          <p:nvPr/>
        </p:nvSpPr>
        <p:spPr>
          <a:xfrm>
            <a:off x="934065" y="1690688"/>
            <a:ext cx="4227870" cy="533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latin typeface="Gordita" pitchFamily="50" charset="-52"/>
                <a:cs typeface="Gordita" pitchFamily="50" charset="-52"/>
              </a:rPr>
              <a:t>Investment in the green supply chain is lacking, resulting in limited uptake on green investment in shipping.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latin typeface="Gordita" pitchFamily="50" charset="-52"/>
                <a:cs typeface="Gordita" pitchFamily="50" charset="-52"/>
              </a:rPr>
              <a:t>Green transition in infrastructure alone roughly 2 Trillion USD up to 10 Trillion USD globally.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latin typeface="Gordita" pitchFamily="50" charset="-52"/>
                <a:cs typeface="Gordita" pitchFamily="50" charset="-52"/>
              </a:rPr>
              <a:t>Competition for Green fuels will be Great with methanol and ammonia having a well-established global market which will need to decarbonize along with maritime.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latin typeface="Gordita" pitchFamily="50" charset="-52"/>
                <a:cs typeface="Gordita" pitchFamily="50" charset="-52"/>
              </a:rPr>
              <a:t>Certification and Compliance of green fuels will be essential for a successful transition.</a:t>
            </a:r>
          </a:p>
          <a:p>
            <a:endParaRPr lang="en-US" dirty="0"/>
          </a:p>
          <a:p>
            <a:endParaRPr lang="en-US" dirty="0"/>
          </a:p>
          <a:p>
            <a:endParaRPr lang="et-E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627BE3-9CC8-046E-0DAD-2B20091662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1010" y="1690688"/>
            <a:ext cx="5992061" cy="37152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4AE5CB-9B54-7104-48A3-3DD17772D8A6}"/>
              </a:ext>
            </a:extLst>
          </p:cNvPr>
          <p:cNvSpPr txBox="1"/>
          <p:nvPr/>
        </p:nvSpPr>
        <p:spPr>
          <a:xfrm>
            <a:off x="5852160" y="5660136"/>
            <a:ext cx="5138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Gordita" pitchFamily="50" charset="-52"/>
                <a:cs typeface="Gordita" pitchFamily="50" charset="-52"/>
              </a:rPr>
              <a:t>Chart provided from DNV Maritime Forecast to 2050</a:t>
            </a:r>
            <a:endParaRPr lang="et-EE" i="1" dirty="0">
              <a:latin typeface="Gordita" pitchFamily="50" charset="-52"/>
              <a:cs typeface="Gordita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6838146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130-8692-4581-8CD7-1F84A15D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….Further impacts on Marine Demand.</a:t>
            </a:r>
            <a:endParaRPr lang="et-EE" dirty="0">
              <a:solidFill>
                <a:srgbClr val="17A740"/>
              </a:solidFill>
              <a:latin typeface="Gordita Light" pitchFamily="2" charset="77"/>
              <a:cs typeface="Gordita Light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A3A0F-27E9-4497-8E51-B1903A464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912"/>
            <a:ext cx="9113874" cy="4595051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4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4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t-EE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8CF832-839E-7BF7-4E3F-7057D5FCA257}"/>
              </a:ext>
            </a:extLst>
          </p:cNvPr>
          <p:cNvSpPr txBox="1"/>
          <p:nvPr/>
        </p:nvSpPr>
        <p:spPr>
          <a:xfrm>
            <a:off x="914400" y="1563946"/>
            <a:ext cx="10439400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ordita" pitchFamily="50" charset="-52"/>
                <a:cs typeface="Gordita" pitchFamily="50" charset="-52"/>
              </a:rPr>
              <a:t>In order to meet the goals of the IMO a combination of things must take place:</a:t>
            </a:r>
          </a:p>
          <a:p>
            <a:endParaRPr lang="en-US" dirty="0">
              <a:latin typeface="Gordita" pitchFamily="50" charset="-52"/>
              <a:cs typeface="Gordita" pitchFamily="50" charset="-52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Gordita" pitchFamily="50" charset="-52"/>
                <a:cs typeface="Gordita" pitchFamily="50" charset="-52"/>
              </a:rPr>
              <a:t>More efficient vessel operations – Ongoing and impacting operations today!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Gordita" pitchFamily="50" charset="-52"/>
                <a:cs typeface="Gordita" pitchFamily="50" charset="-52"/>
              </a:rPr>
              <a:t>Engineered solutions</a:t>
            </a:r>
          </a:p>
          <a:p>
            <a:pPr marL="742932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Gordita" pitchFamily="50" charset="-52"/>
                <a:cs typeface="Gordita" pitchFamily="50" charset="-52"/>
              </a:rPr>
              <a:t>From Coatings to on board emissions abatement – ongoing and impacting operations today…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Gordita" pitchFamily="50" charset="-52"/>
                <a:cs typeface="Gordita" pitchFamily="50" charset="-52"/>
              </a:rPr>
              <a:t>Machinery upgrades – Ongoing and impacting operations today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Gordita" pitchFamily="50" charset="-52"/>
                <a:cs typeface="Gordita" pitchFamily="50" charset="-52"/>
              </a:rPr>
              <a:t>Alternative fuels – in development….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Gordita" pitchFamily="50" charset="-52"/>
              <a:cs typeface="Gordita" pitchFamily="50" charset="-52"/>
            </a:endParaRPr>
          </a:p>
          <a:p>
            <a:r>
              <a:rPr lang="en-US" dirty="0">
                <a:latin typeface="Gordita" pitchFamily="50" charset="-52"/>
                <a:cs typeface="Gordita" pitchFamily="50" charset="-52"/>
              </a:rPr>
              <a:t>The factors of development in the alternative fuels market will keep petroleum as part of the overall fuel mix into 2040 and beyond…</a:t>
            </a:r>
          </a:p>
          <a:p>
            <a:endParaRPr lang="en-US" dirty="0">
              <a:latin typeface="Gordita" pitchFamily="50" charset="-52"/>
              <a:cs typeface="Gordita" pitchFamily="50" charset="-52"/>
            </a:endParaRPr>
          </a:p>
          <a:p>
            <a:r>
              <a:rPr lang="en-US" dirty="0">
                <a:latin typeface="Gordita" pitchFamily="50" charset="-52"/>
                <a:cs typeface="Gordita" pitchFamily="50" charset="-52"/>
              </a:rPr>
              <a:t>….Petroleum based fuels, such as Estonian Shale, will be used during the transition up to 2050 and potentially beyond.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418894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130-8692-4581-8CD7-1F84A15D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Forecast for 2027 oil markets</a:t>
            </a:r>
            <a:endParaRPr lang="et-EE" dirty="0">
              <a:solidFill>
                <a:srgbClr val="17A740"/>
              </a:solidFill>
              <a:latin typeface="Gordita Light" pitchFamily="2" charset="77"/>
              <a:cs typeface="Gordita Light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A3A0F-27E9-4497-8E51-B1903A464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912"/>
            <a:ext cx="9113874" cy="459505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/>
              <a:t>Where are markets going for 2027? What will the price of Oil?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US" sz="2400" dirty="0"/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/>
              <a:t>Depending on your point of view and expectations of supply and demand</a:t>
            </a:r>
            <a:r>
              <a:rPr lang="et-EE" sz="2400" dirty="0"/>
              <a:t>.</a:t>
            </a:r>
            <a:endParaRPr lang="en-US" sz="2400" dirty="0"/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US" sz="2400" dirty="0"/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/>
              <a:t>Current market has been dictated primarily by Geopolitical risk providing support with little impact from macro economic factors.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/>
              <a:t>	Could change in a high interest rate environment.  </a:t>
            </a:r>
          </a:p>
        </p:txBody>
      </p:sp>
    </p:spTree>
    <p:extLst>
      <p:ext uri="{BB962C8B-B14F-4D97-AF65-F5344CB8AC3E}">
        <p14:creationId xmlns:p14="http://schemas.microsoft.com/office/powerpoint/2010/main" val="2249450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130-8692-4581-8CD7-1F84A15DA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071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Notable events impacting Brent Flat Price 2026 YTD</a:t>
            </a:r>
            <a:endParaRPr lang="et-EE" dirty="0">
              <a:solidFill>
                <a:srgbClr val="17A740"/>
              </a:solidFill>
              <a:highlight>
                <a:srgbClr val="FFFF00"/>
              </a:highlight>
              <a:latin typeface="Gordita Light" pitchFamily="2" charset="77"/>
              <a:cs typeface="Gordita Light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3E0954-D0F4-5300-EBF4-5AA49CF55B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7946" y="1578410"/>
            <a:ext cx="7756108" cy="5073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486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130-8692-4581-8CD7-1F84A15D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Crude oil Supply and Demand</a:t>
            </a:r>
            <a:endParaRPr lang="et-EE" dirty="0">
              <a:solidFill>
                <a:srgbClr val="17A740"/>
              </a:solidFill>
              <a:latin typeface="Gordita Light" pitchFamily="2" charset="77"/>
              <a:cs typeface="Gordita Light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8F5E81-47DD-4D92-EE41-8EC7E4673A69}"/>
              </a:ext>
            </a:extLst>
          </p:cNvPr>
          <p:cNvSpPr txBox="1"/>
          <p:nvPr/>
        </p:nvSpPr>
        <p:spPr>
          <a:xfrm>
            <a:off x="983226" y="1690688"/>
            <a:ext cx="484150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ordita" pitchFamily="50" charset="-52"/>
                <a:cs typeface="Gordita" pitchFamily="50" charset="-52"/>
              </a:rPr>
              <a:t>BP in their annual oil report is calling for peak oil demand to hit in 2030.  </a:t>
            </a:r>
          </a:p>
          <a:p>
            <a:endParaRPr lang="en-US" dirty="0">
              <a:latin typeface="Gordita" pitchFamily="50" charset="-52"/>
              <a:cs typeface="Gordita" pitchFamily="50" charset="-52"/>
            </a:endParaRPr>
          </a:p>
          <a:p>
            <a:r>
              <a:rPr lang="en-US" dirty="0">
                <a:latin typeface="Gordita" pitchFamily="50" charset="-52"/>
                <a:cs typeface="Gordita" pitchFamily="50" charset="-52"/>
              </a:rPr>
              <a:t>Peak demand is attributed too:</a:t>
            </a:r>
          </a:p>
          <a:p>
            <a:endParaRPr lang="en-US" dirty="0">
              <a:latin typeface="Gordita" pitchFamily="50" charset="-52"/>
              <a:cs typeface="Gordita" pitchFamily="50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ordita" pitchFamily="50" charset="-52"/>
                <a:cs typeface="Gordita" pitchFamily="50" charset="-52"/>
              </a:rPr>
              <a:t>Efficiency gains on ICE and Jet Turbines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ordita" pitchFamily="50" charset="-52"/>
                <a:cs typeface="Gordita" pitchFamily="50" charset="-52"/>
              </a:rPr>
              <a:t>Adoption of alternative energy sources within power grids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ordita" pitchFamily="50" charset="-52"/>
                <a:cs typeface="Gordita" pitchFamily="50" charset="-52"/>
              </a:rPr>
              <a:t>EV adoption for transportation and logistics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ordita" pitchFamily="50" charset="-52"/>
                <a:cs typeface="Gordita" pitchFamily="50" charset="-52"/>
              </a:rPr>
              <a:t>Uptake of alternative fuel sources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Gordita" pitchFamily="50" charset="-52"/>
                <a:cs typeface="Gordita" pitchFamily="50" charset="-52"/>
              </a:rPr>
              <a:t>Nat Gas/LNG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Gordita" pitchFamily="50" charset="-52"/>
                <a:cs typeface="Gordita" pitchFamily="50" charset="-52"/>
              </a:rPr>
              <a:t>Methanol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Gordita" pitchFamily="50" charset="-52"/>
                <a:cs typeface="Gordita" pitchFamily="50" charset="-52"/>
              </a:rPr>
              <a:t>Biofuel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Gordita" pitchFamily="50" charset="-52"/>
              <a:cs typeface="Gordita" pitchFamily="50" charset="-52"/>
            </a:endParaRPr>
          </a:p>
          <a:p>
            <a:pPr marL="285768" indent="-285750">
              <a:buFont typeface="Arial" panose="020B0604020202020204" pitchFamily="34" charset="0"/>
              <a:buChar char="•"/>
            </a:pPr>
            <a:r>
              <a:rPr lang="en-US" dirty="0">
                <a:latin typeface="Gordita" pitchFamily="50" charset="-52"/>
                <a:cs typeface="Gordita" pitchFamily="50" charset="-52"/>
              </a:rPr>
              <a:t>Similar conclusions from other oil majors..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62DA895-7976-A973-6C02-C5DDA53707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824728" y="1825625"/>
            <a:ext cx="510114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3885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130-8692-4581-8CD7-1F84A15D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Crude Oil Supply and Demand</a:t>
            </a:r>
            <a:endParaRPr lang="et-EE" dirty="0">
              <a:solidFill>
                <a:srgbClr val="17A740"/>
              </a:solidFill>
              <a:latin typeface="Gordita Light" pitchFamily="2" charset="77"/>
              <a:cs typeface="Gordita Light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B6F6A4-D385-D59C-4F75-77507D23A811}"/>
              </a:ext>
            </a:extLst>
          </p:cNvPr>
          <p:cNvSpPr txBox="1"/>
          <p:nvPr/>
        </p:nvSpPr>
        <p:spPr>
          <a:xfrm>
            <a:off x="932688" y="1581912"/>
            <a:ext cx="54681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Government reporting shows that demand remains to outpace supply in 2026.  </a:t>
            </a:r>
          </a:p>
          <a:p>
            <a:pPr marL="742932" lvl="1" indent="-285750">
              <a:buFont typeface="Arial" panose="020B0604020202020204" pitchFamily="34" charset="0"/>
              <a:buChar char="•"/>
            </a:pPr>
            <a:r>
              <a:rPr lang="en-US" dirty="0"/>
              <a:t>Average is about 1.6 MBPD</a:t>
            </a:r>
          </a:p>
          <a:p>
            <a:pPr marL="742932" lvl="1" indent="-285750">
              <a:buFont typeface="Arial" panose="020B0604020202020204" pitchFamily="34" charset="0"/>
              <a:buChar char="•"/>
            </a:pPr>
            <a:r>
              <a:rPr lang="en-US" dirty="0"/>
              <a:t>China import cuts the main driver to lower demand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Analyst show that in 2027, market could shift to over supply situation</a:t>
            </a:r>
          </a:p>
          <a:p>
            <a:pPr marL="742932" lvl="1" indent="-285750">
              <a:buFont typeface="Arial" panose="020B0604020202020204" pitchFamily="34" charset="0"/>
              <a:buChar char="•"/>
            </a:pPr>
            <a:r>
              <a:rPr lang="en-US" dirty="0"/>
              <a:t>New production coming on line from Latin America and return of Middle East production</a:t>
            </a:r>
          </a:p>
          <a:p>
            <a:pPr marL="742932" lvl="1" indent="-285750">
              <a:buFont typeface="Arial" panose="020B0604020202020204" pitchFamily="34" charset="0"/>
              <a:buChar char="•"/>
            </a:pPr>
            <a:r>
              <a:rPr lang="en-US" dirty="0"/>
              <a:t>Demand returns to 2025 levels</a:t>
            </a:r>
          </a:p>
          <a:p>
            <a:pPr marL="742932" lvl="1" indent="-285750">
              <a:buFont typeface="Arial" panose="020B0604020202020204" pitchFamily="34" charset="0"/>
              <a:buChar char="•"/>
            </a:pPr>
            <a:r>
              <a:rPr lang="en-US" dirty="0" err="1"/>
              <a:t>Demans</a:t>
            </a:r>
            <a:r>
              <a:rPr lang="en-US" dirty="0"/>
              <a:t> is lower as alternative energy consumption grows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Freight markets will play into the overall profile going into 2027</a:t>
            </a:r>
            <a:endParaRPr lang="et-EE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80987B1-3CC3-3807-7750-629E392FDE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843036" y="1289050"/>
            <a:ext cx="6800850" cy="427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4486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21130-8692-4581-8CD7-1F84A15D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Forecast for 2027 oil markets</a:t>
            </a:r>
            <a:endParaRPr lang="et-EE" dirty="0">
              <a:solidFill>
                <a:srgbClr val="17A740"/>
              </a:solidFill>
              <a:latin typeface="Gordita Light" pitchFamily="2" charset="77"/>
              <a:cs typeface="Gordita Light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A3A0F-27E9-4497-8E51-B1903A464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912"/>
            <a:ext cx="9113874" cy="4595051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/>
              <a:t>So what does that mean for prices going forward?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US" sz="24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Range bound trade with a potential for higher prices..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/>
              <a:t>Cannot discount a price crash due to the power of the tweet….</a:t>
            </a:r>
            <a:endParaRPr lang="en-US" sz="2000" dirty="0"/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252749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3560ED-AA07-7C7A-2716-8942EEE35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E55825EA-DC88-FAB9-609B-701A677E44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926" y="414024"/>
            <a:ext cx="1228322" cy="53227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C7803F-DC3E-0BC2-6D78-5A754DBD3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FCA-EE67-774E-93BE-89F2242FFD9A}" type="slidenum">
              <a:rPr kumimoji="0" lang="en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E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69B4CD0-DA91-1120-561B-D8B0BFAF5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5926" y="2448232"/>
            <a:ext cx="7173432" cy="2556502"/>
          </a:xfrm>
        </p:spPr>
        <p:txBody>
          <a:bodyPr anchor="t">
            <a:normAutofit/>
          </a:bodyPr>
          <a:lstStyle/>
          <a:p>
            <a:pPr algn="l"/>
            <a:r>
              <a:rPr lang="en-US" sz="5400" dirty="0">
                <a:solidFill>
                  <a:srgbClr val="17A740"/>
                </a:solidFill>
                <a:latin typeface="Gordita Light" pitchFamily="2" charset="77"/>
                <a:cs typeface="Gordita Light" pitchFamily="2" charset="77"/>
              </a:rPr>
              <a:t>Questions?</a:t>
            </a:r>
            <a:endParaRPr lang="en-EE" sz="6600" dirty="0">
              <a:solidFill>
                <a:srgbClr val="17A740"/>
              </a:solidFill>
              <a:latin typeface="Gordita Light" pitchFamily="2" charset="77"/>
              <a:cs typeface="Gordita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30510781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516</TotalTime>
  <Words>1586</Words>
  <Application>Microsoft Office PowerPoint</Application>
  <PresentationFormat>Widescreen</PresentationFormat>
  <Paragraphs>252</Paragraphs>
  <Slides>31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Gordita</vt:lpstr>
      <vt:lpstr>Gordita Light</vt:lpstr>
      <vt:lpstr>4_Office Theme</vt:lpstr>
      <vt:lpstr>2_Office Theme</vt:lpstr>
      <vt:lpstr>Estonian Shale Oil Markets</vt:lpstr>
      <vt:lpstr>Locally Produced… ..Globally Influenced.</vt:lpstr>
      <vt:lpstr>Introduction </vt:lpstr>
      <vt:lpstr>Question 1:  How  large is the Global Oil Market?</vt:lpstr>
      <vt:lpstr>Answer: </vt:lpstr>
      <vt:lpstr>Locally Produced…Globally Influenced. </vt:lpstr>
      <vt:lpstr>Part of a greater supply chain</vt:lpstr>
      <vt:lpstr>Question 2:  How much of shale gasoline is consumed in the EU per year?</vt:lpstr>
      <vt:lpstr>Answer: </vt:lpstr>
      <vt:lpstr>Where does the shale gasoline blends go?</vt:lpstr>
      <vt:lpstr>Answer</vt:lpstr>
      <vt:lpstr>Challenges Facing Gasoline Markets</vt:lpstr>
      <vt:lpstr>Challenges Ahead– New Refining </vt:lpstr>
      <vt:lpstr>Gasoline demand destruction is happening</vt:lpstr>
      <vt:lpstr>Peak Gasoline Demand in USA?</vt:lpstr>
      <vt:lpstr>Where does our Residual Fuel go?</vt:lpstr>
      <vt:lpstr>Answer</vt:lpstr>
      <vt:lpstr>Residual Fuel Oil Market</vt:lpstr>
      <vt:lpstr>Bunker Markets and Shale</vt:lpstr>
      <vt:lpstr>Challenges Ahead for Fuel Oil</vt:lpstr>
      <vt:lpstr>Estonian Shale Staying Power</vt:lpstr>
      <vt:lpstr>Regulatory Risk is largest risk</vt:lpstr>
      <vt:lpstr>Shipping Demand for Fuel oil </vt:lpstr>
      <vt:lpstr>Supply Chain on Green Fuels</vt:lpstr>
      <vt:lpstr>….Further impacts on Marine Demand.</vt:lpstr>
      <vt:lpstr>Forecast for 2027 oil markets</vt:lpstr>
      <vt:lpstr>Notable events impacting Brent Flat Price 2026 YTD</vt:lpstr>
      <vt:lpstr>Crude oil Supply and Demand</vt:lpstr>
      <vt:lpstr>Crude Oil Supply and Demand</vt:lpstr>
      <vt:lpstr>Forecast for 2027 oil markets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Rustin Edwards</cp:lastModifiedBy>
  <cp:revision>36</cp:revision>
  <dcterms:created xsi:type="dcterms:W3CDTF">2021-01-18T13:45:22Z</dcterms:created>
  <dcterms:modified xsi:type="dcterms:W3CDTF">2026-10-19T04:55:42Z</dcterms:modified>
</cp:coreProperties>
</file>